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Default Extension="pptx" ContentType="application/vnd.openxmlformats-officedocument.presentationml.presentation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sldIdLst>
    <p:sldId id="256" r:id="rId5"/>
    <p:sldId id="257" r:id="rId6"/>
    <p:sldId id="265" r:id="rId7"/>
    <p:sldId id="266" r:id="rId8"/>
    <p:sldId id="262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inimized">
    <p:restoredLeft sz="8251" autoAdjust="0"/>
    <p:restoredTop sz="96512" autoAdjust="0"/>
  </p:normalViewPr>
  <p:slideViewPr>
    <p:cSldViewPr>
      <p:cViewPr>
        <p:scale>
          <a:sx n="78" d="100"/>
          <a:sy n="78" d="100"/>
        </p:scale>
        <p:origin x="-504" y="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2"/>
            <c:spPr>
              <a:solidFill>
                <a:srgbClr val="4BACC6">
                  <a:lumMod val="75000"/>
                </a:srgbClr>
              </a:solidFill>
            </c:spPr>
          </c:dPt>
          <c:dPt>
            <c:idx val="3"/>
            <c:spPr>
              <a:solidFill>
                <a:srgbClr val="4BACC6">
                  <a:lumMod val="75000"/>
                </a:srgbClr>
              </a:solidFill>
            </c:spPr>
          </c:dPt>
          <c:dLbls>
            <c:showVal val="1"/>
          </c:dLbls>
          <c:cat>
            <c:strRef>
              <c:f>Sheet1!$A$2:$A$5</c:f>
              <c:strCache>
                <c:ptCount val="4"/>
                <c:pt idx="0">
                  <c:v>Physicians</c:v>
                </c:pt>
                <c:pt idx="1">
                  <c:v>NP and PA</c:v>
                </c:pt>
                <c:pt idx="2">
                  <c:v>Social Workers</c:v>
                </c:pt>
                <c:pt idx="3">
                  <c:v>Pharmacists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</c:v>
                </c:pt>
                <c:pt idx="1">
                  <c:v>38</c:v>
                </c:pt>
                <c:pt idx="2">
                  <c:v>23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Physicians</c:v>
                </c:pt>
                <c:pt idx="1">
                  <c:v>NP and PA</c:v>
                </c:pt>
                <c:pt idx="2">
                  <c:v>Social Workers</c:v>
                </c:pt>
                <c:pt idx="3">
                  <c:v>Pharmacists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Physicians</c:v>
                </c:pt>
                <c:pt idx="1">
                  <c:v>NP and PA</c:v>
                </c:pt>
                <c:pt idx="2">
                  <c:v>Social Workers</c:v>
                </c:pt>
                <c:pt idx="3">
                  <c:v>Pharmacists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axId val="149739392"/>
        <c:axId val="149740928"/>
      </c:barChart>
      <c:catAx>
        <c:axId val="149739392"/>
        <c:scaling>
          <c:orientation val="minMax"/>
        </c:scaling>
        <c:axPos val="b"/>
        <c:tickLblPos val="nextTo"/>
        <c:crossAx val="149740928"/>
        <c:crosses val="autoZero"/>
        <c:auto val="1"/>
        <c:lblAlgn val="ctr"/>
        <c:lblOffset val="100"/>
      </c:catAx>
      <c:valAx>
        <c:axId val="149740928"/>
        <c:scaling>
          <c:orientation val="minMax"/>
        </c:scaling>
        <c:axPos val="l"/>
        <c:majorGridlines/>
        <c:numFmt formatCode="General" sourceLinked="1"/>
        <c:tickLblPos val="nextTo"/>
        <c:crossAx val="1497393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9DDC0-EC0F-470D-88CD-566C86E610F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702181-47BE-4BD7-9A18-1242D38118D8}">
      <dgm:prSet phldrT="[Text]" custT="1"/>
      <dgm:spPr/>
      <dgm:t>
        <a:bodyPr/>
        <a:lstStyle/>
        <a:p>
          <a:pPr algn="l"/>
          <a:r>
            <a:rPr lang="en-US" sz="1800" dirty="0" smtClean="0"/>
            <a:t>Purpose: To provide virtual education support primarily to rural primary care providers (PCP) to help ensure all Veterans receive uniform, competent, expert care by VHA physicians regardless of geographic setting. </a:t>
          </a:r>
          <a:endParaRPr lang="en-US" sz="1800" dirty="0"/>
        </a:p>
      </dgm:t>
    </dgm:pt>
    <dgm:pt modelId="{08759614-E7BD-478F-921F-1219A312D275}" type="parTrans" cxnId="{86F704C4-0F42-4F22-9F87-1987642A3FC3}">
      <dgm:prSet/>
      <dgm:spPr/>
      <dgm:t>
        <a:bodyPr/>
        <a:lstStyle/>
        <a:p>
          <a:endParaRPr lang="en-US"/>
        </a:p>
      </dgm:t>
    </dgm:pt>
    <dgm:pt modelId="{EFCFC729-E80D-4E37-B57D-AC3588C065F1}" type="sibTrans" cxnId="{86F704C4-0F42-4F22-9F87-1987642A3FC3}">
      <dgm:prSet/>
      <dgm:spPr/>
      <dgm:t>
        <a:bodyPr/>
        <a:lstStyle/>
        <a:p>
          <a:endParaRPr lang="en-US"/>
        </a:p>
      </dgm:t>
    </dgm:pt>
    <dgm:pt modelId="{B31D32BD-0045-4829-9BBA-847C90CFA3A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2200" b="1" u="sng" dirty="0" smtClean="0"/>
            <a:t>Geriatrics</a:t>
          </a:r>
        </a:p>
        <a:p>
          <a:pPr>
            <a:spcAft>
              <a:spcPct val="35000"/>
            </a:spcAft>
          </a:pPr>
          <a:r>
            <a:rPr lang="en-US" sz="2200" dirty="0" smtClean="0"/>
            <a:t>-</a:t>
          </a:r>
          <a:r>
            <a:rPr lang="en-US" sz="1800" dirty="0" smtClean="0"/>
            <a:t>Dementia</a:t>
          </a:r>
        </a:p>
        <a:p>
          <a:pPr>
            <a:spcAft>
              <a:spcPct val="35000"/>
            </a:spcAft>
          </a:pPr>
          <a:r>
            <a:rPr lang="en-US" sz="1800" dirty="0" smtClean="0"/>
            <a:t>-Frailty</a:t>
          </a:r>
        </a:p>
        <a:p>
          <a:pPr>
            <a:spcAft>
              <a:spcPct val="35000"/>
            </a:spcAft>
          </a:pPr>
          <a:r>
            <a:rPr lang="en-US" sz="1800" dirty="0" smtClean="0"/>
            <a:t>-Sex &amp; Driving</a:t>
          </a:r>
        </a:p>
        <a:p>
          <a:pPr>
            <a:spcAft>
              <a:spcPct val="35000"/>
            </a:spcAft>
          </a:pPr>
          <a:r>
            <a:rPr lang="en-US" sz="2200" dirty="0" smtClean="0"/>
            <a:t>- </a:t>
          </a:r>
          <a:r>
            <a:rPr lang="en-US" sz="1800" dirty="0" smtClean="0"/>
            <a:t>Advanced Care Planning</a:t>
          </a:r>
        </a:p>
        <a:p>
          <a:pPr>
            <a:spcAft>
              <a:spcPct val="35000"/>
            </a:spcAft>
          </a:pPr>
          <a:r>
            <a:rPr lang="en-US" sz="1800" dirty="0" smtClean="0"/>
            <a:t>-Screening</a:t>
          </a:r>
          <a:endParaRPr lang="en-US" sz="2200" dirty="0"/>
        </a:p>
      </dgm:t>
    </dgm:pt>
    <dgm:pt modelId="{A3EFF772-FF5B-4C45-9A18-CC19C86EC4EB}" type="parTrans" cxnId="{2FE94C9E-9DD1-41C3-AFB8-C3A6A3071C1B}">
      <dgm:prSet/>
      <dgm:spPr/>
      <dgm:t>
        <a:bodyPr/>
        <a:lstStyle/>
        <a:p>
          <a:endParaRPr lang="en-US"/>
        </a:p>
      </dgm:t>
    </dgm:pt>
    <dgm:pt modelId="{8A8B5E09-8D65-492D-B1F3-33889566BA66}" type="sibTrans" cxnId="{2FE94C9E-9DD1-41C3-AFB8-C3A6A3071C1B}">
      <dgm:prSet/>
      <dgm:spPr/>
      <dgm:t>
        <a:bodyPr/>
        <a:lstStyle/>
        <a:p>
          <a:endParaRPr lang="en-US"/>
        </a:p>
      </dgm:t>
    </dgm:pt>
    <dgm:pt modelId="{C738F52E-7CC9-4242-9F18-B9AA9201CADC}">
      <dgm:prSet phldrT="[Text]"/>
      <dgm:spPr/>
      <dgm:t>
        <a:bodyPr/>
        <a:lstStyle/>
        <a:p>
          <a:r>
            <a:rPr lang="en-US" b="1" u="sng" dirty="0" smtClean="0"/>
            <a:t>Pain Management</a:t>
          </a:r>
        </a:p>
        <a:p>
          <a:r>
            <a:rPr lang="en-US" dirty="0" smtClean="0"/>
            <a:t>-Complex Chronic Pain</a:t>
          </a:r>
        </a:p>
        <a:p>
          <a:r>
            <a:rPr lang="en-US" dirty="0" smtClean="0"/>
            <a:t>-Stepped Integrated </a:t>
          </a:r>
          <a:r>
            <a:rPr lang="en-US" smtClean="0"/>
            <a:t>Pain Care</a:t>
          </a:r>
          <a:endParaRPr lang="en-US" dirty="0"/>
        </a:p>
      </dgm:t>
    </dgm:pt>
    <dgm:pt modelId="{A0010376-A379-4CDF-A44A-6392D5A2253A}" type="parTrans" cxnId="{05CF923F-4605-44E2-A7CB-751303F580C7}">
      <dgm:prSet/>
      <dgm:spPr/>
      <dgm:t>
        <a:bodyPr/>
        <a:lstStyle/>
        <a:p>
          <a:endParaRPr lang="en-US"/>
        </a:p>
      </dgm:t>
    </dgm:pt>
    <dgm:pt modelId="{C9810BD9-8703-457C-A3C2-FBEA505D1F86}" type="sibTrans" cxnId="{05CF923F-4605-44E2-A7CB-751303F580C7}">
      <dgm:prSet/>
      <dgm:spPr/>
      <dgm:t>
        <a:bodyPr/>
        <a:lstStyle/>
        <a:p>
          <a:endParaRPr lang="en-US"/>
        </a:p>
      </dgm:t>
    </dgm:pt>
    <dgm:pt modelId="{74595FCB-2FD0-4E1A-BCA9-B19B6D46573C}">
      <dgm:prSet phldrT="[Text]"/>
      <dgm:spPr/>
      <dgm:t>
        <a:bodyPr/>
        <a:lstStyle/>
        <a:p>
          <a:r>
            <a:rPr lang="en-US" b="1" u="sng" dirty="0" smtClean="0"/>
            <a:t>Post Combat Care</a:t>
          </a:r>
        </a:p>
        <a:p>
          <a:r>
            <a:rPr lang="en-US" dirty="0" smtClean="0"/>
            <a:t>-Post Deployment for Frontline Providers</a:t>
          </a:r>
        </a:p>
        <a:p>
          <a:r>
            <a:rPr lang="en-US" dirty="0" smtClean="0"/>
            <a:t>-C&amp;P Process</a:t>
          </a:r>
        </a:p>
        <a:p>
          <a:r>
            <a:rPr lang="en-US" dirty="0" smtClean="0"/>
            <a:t>-Environmental Agent Exposure</a:t>
          </a:r>
        </a:p>
        <a:p>
          <a:r>
            <a:rPr lang="en-US" dirty="0" smtClean="0"/>
            <a:t>-Military Culture</a:t>
          </a:r>
          <a:endParaRPr lang="en-US" dirty="0"/>
        </a:p>
      </dgm:t>
    </dgm:pt>
    <dgm:pt modelId="{1F26495B-C13E-40C9-A39E-FB583C0AB4B8}" type="parTrans" cxnId="{12E82D6C-8141-41B1-A013-AA84F459BCF9}">
      <dgm:prSet/>
      <dgm:spPr/>
      <dgm:t>
        <a:bodyPr/>
        <a:lstStyle/>
        <a:p>
          <a:endParaRPr lang="en-US"/>
        </a:p>
      </dgm:t>
    </dgm:pt>
    <dgm:pt modelId="{497C0C7C-55E1-4012-A243-566D44E07F23}" type="sibTrans" cxnId="{12E82D6C-8141-41B1-A013-AA84F459BCF9}">
      <dgm:prSet/>
      <dgm:spPr/>
      <dgm:t>
        <a:bodyPr/>
        <a:lstStyle/>
        <a:p>
          <a:endParaRPr lang="en-US"/>
        </a:p>
      </dgm:t>
    </dgm:pt>
    <dgm:pt modelId="{96153864-6A22-489C-BA6E-FBF6E148590D}">
      <dgm:prSet phldrT="[Text]" custT="1"/>
      <dgm:spPr/>
      <dgm:t>
        <a:bodyPr/>
        <a:lstStyle/>
        <a:p>
          <a:pPr algn="ctr"/>
          <a:r>
            <a:rPr lang="en-US" sz="2100" b="1" u="sng" dirty="0" smtClean="0"/>
            <a:t>Mental Health</a:t>
          </a:r>
        </a:p>
        <a:p>
          <a:pPr algn="l"/>
          <a:r>
            <a:rPr lang="en-US" sz="1800" b="0" u="none" dirty="0" smtClean="0"/>
            <a:t>-Evaluation &amp; Treatment of Anxiety, Depression, &amp; Suicidality</a:t>
          </a:r>
        </a:p>
        <a:p>
          <a:pPr algn="l"/>
          <a:r>
            <a:rPr lang="en-US" sz="1800" b="0" u="none" dirty="0" smtClean="0"/>
            <a:t>-Alcohol Misuse</a:t>
          </a:r>
        </a:p>
        <a:p>
          <a:pPr algn="l"/>
          <a:r>
            <a:rPr lang="en-US" sz="1800" b="0" u="none" dirty="0" smtClean="0"/>
            <a:t>-PTSD</a:t>
          </a:r>
          <a:endParaRPr lang="en-US" sz="1800" b="0" u="none" dirty="0"/>
        </a:p>
      </dgm:t>
    </dgm:pt>
    <dgm:pt modelId="{347ADB58-EEB6-48DA-99B6-DED1F470E186}" type="parTrans" cxnId="{53491A7C-FEE8-4FED-8FB9-51671D32E622}">
      <dgm:prSet/>
      <dgm:spPr/>
      <dgm:t>
        <a:bodyPr/>
        <a:lstStyle/>
        <a:p>
          <a:endParaRPr lang="en-US"/>
        </a:p>
      </dgm:t>
    </dgm:pt>
    <dgm:pt modelId="{647C544F-96C6-43D6-ABBB-888DD7AAD6AE}" type="sibTrans" cxnId="{53491A7C-FEE8-4FED-8FB9-51671D32E622}">
      <dgm:prSet/>
      <dgm:spPr/>
      <dgm:t>
        <a:bodyPr/>
        <a:lstStyle/>
        <a:p>
          <a:endParaRPr lang="en-US"/>
        </a:p>
      </dgm:t>
    </dgm:pt>
    <dgm:pt modelId="{37C6A859-0AD2-41C0-BE6F-B2650A19AAA4}" type="pres">
      <dgm:prSet presAssocID="{2709DDC0-EC0F-470D-88CD-566C86E610F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CA74E7-8B29-428D-A058-3DAAFCE3EC5E}" type="pres">
      <dgm:prSet presAssocID="{73702181-47BE-4BD7-9A18-1242D38118D8}" presName="roof" presStyleLbl="dkBgShp" presStyleIdx="0" presStyleCnt="2"/>
      <dgm:spPr/>
      <dgm:t>
        <a:bodyPr/>
        <a:lstStyle/>
        <a:p>
          <a:endParaRPr lang="en-US"/>
        </a:p>
      </dgm:t>
    </dgm:pt>
    <dgm:pt modelId="{C43196DF-F987-4129-BBE8-68B2FDFBB18D}" type="pres">
      <dgm:prSet presAssocID="{73702181-47BE-4BD7-9A18-1242D38118D8}" presName="pillars" presStyleCnt="0"/>
      <dgm:spPr/>
    </dgm:pt>
    <dgm:pt modelId="{6D50206D-F7EB-4D1C-99C8-18C9671DFAD7}" type="pres">
      <dgm:prSet presAssocID="{73702181-47BE-4BD7-9A18-1242D38118D8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B2F4A-219A-4D35-A11B-B351E00D4417}" type="pres">
      <dgm:prSet presAssocID="{96153864-6A22-489C-BA6E-FBF6E148590D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2F90C-2648-4F67-8B1D-A2452019EA63}" type="pres">
      <dgm:prSet presAssocID="{C738F52E-7CC9-4242-9F18-B9AA9201CADC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A2129-5C4F-4713-8189-FCF372AA462A}" type="pres">
      <dgm:prSet presAssocID="{74595FCB-2FD0-4E1A-BCA9-B19B6D46573C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35A82-D88C-4FB8-A13B-C9BB185DE1FD}" type="pres">
      <dgm:prSet presAssocID="{73702181-47BE-4BD7-9A18-1242D38118D8}" presName="base" presStyleLbl="dkBgShp" presStyleIdx="1" presStyleCnt="2"/>
      <dgm:spPr/>
    </dgm:pt>
  </dgm:ptLst>
  <dgm:cxnLst>
    <dgm:cxn modelId="{86F704C4-0F42-4F22-9F87-1987642A3FC3}" srcId="{2709DDC0-EC0F-470D-88CD-566C86E610F8}" destId="{73702181-47BE-4BD7-9A18-1242D38118D8}" srcOrd="0" destOrd="0" parTransId="{08759614-E7BD-478F-921F-1219A312D275}" sibTransId="{EFCFC729-E80D-4E37-B57D-AC3588C065F1}"/>
    <dgm:cxn modelId="{2FE94C9E-9DD1-41C3-AFB8-C3A6A3071C1B}" srcId="{73702181-47BE-4BD7-9A18-1242D38118D8}" destId="{B31D32BD-0045-4829-9BBA-847C90CFA3A2}" srcOrd="0" destOrd="0" parTransId="{A3EFF772-FF5B-4C45-9A18-CC19C86EC4EB}" sibTransId="{8A8B5E09-8D65-492D-B1F3-33889566BA66}"/>
    <dgm:cxn modelId="{12E82D6C-8141-41B1-A013-AA84F459BCF9}" srcId="{73702181-47BE-4BD7-9A18-1242D38118D8}" destId="{74595FCB-2FD0-4E1A-BCA9-B19B6D46573C}" srcOrd="3" destOrd="0" parTransId="{1F26495B-C13E-40C9-A39E-FB583C0AB4B8}" sibTransId="{497C0C7C-55E1-4012-A243-566D44E07F23}"/>
    <dgm:cxn modelId="{B7421CEA-48C3-4A12-BA48-763DC4D6D774}" type="presOf" srcId="{96153864-6A22-489C-BA6E-FBF6E148590D}" destId="{A52B2F4A-219A-4D35-A11B-B351E00D4417}" srcOrd="0" destOrd="0" presId="urn:microsoft.com/office/officeart/2005/8/layout/hList3"/>
    <dgm:cxn modelId="{7A088BB9-3986-44FB-9D61-7A4F0C5ACC4B}" type="presOf" srcId="{73702181-47BE-4BD7-9A18-1242D38118D8}" destId="{8FCA74E7-8B29-428D-A058-3DAAFCE3EC5E}" srcOrd="0" destOrd="0" presId="urn:microsoft.com/office/officeart/2005/8/layout/hList3"/>
    <dgm:cxn modelId="{69A3B755-8E17-4EF8-B04D-D2C6C97093F7}" type="presOf" srcId="{C738F52E-7CC9-4242-9F18-B9AA9201CADC}" destId="{9902F90C-2648-4F67-8B1D-A2452019EA63}" srcOrd="0" destOrd="0" presId="urn:microsoft.com/office/officeart/2005/8/layout/hList3"/>
    <dgm:cxn modelId="{05CF923F-4605-44E2-A7CB-751303F580C7}" srcId="{73702181-47BE-4BD7-9A18-1242D38118D8}" destId="{C738F52E-7CC9-4242-9F18-B9AA9201CADC}" srcOrd="2" destOrd="0" parTransId="{A0010376-A379-4CDF-A44A-6392D5A2253A}" sibTransId="{C9810BD9-8703-457C-A3C2-FBEA505D1F86}"/>
    <dgm:cxn modelId="{DB489A91-F3F7-4430-9292-03B9FE140605}" type="presOf" srcId="{2709DDC0-EC0F-470D-88CD-566C86E610F8}" destId="{37C6A859-0AD2-41C0-BE6F-B2650A19AAA4}" srcOrd="0" destOrd="0" presId="urn:microsoft.com/office/officeart/2005/8/layout/hList3"/>
    <dgm:cxn modelId="{CADBAB3C-76B5-43D3-9C30-BB49FCF3A9DF}" type="presOf" srcId="{B31D32BD-0045-4829-9BBA-847C90CFA3A2}" destId="{6D50206D-F7EB-4D1C-99C8-18C9671DFAD7}" srcOrd="0" destOrd="0" presId="urn:microsoft.com/office/officeart/2005/8/layout/hList3"/>
    <dgm:cxn modelId="{53491A7C-FEE8-4FED-8FB9-51671D32E622}" srcId="{73702181-47BE-4BD7-9A18-1242D38118D8}" destId="{96153864-6A22-489C-BA6E-FBF6E148590D}" srcOrd="1" destOrd="0" parTransId="{347ADB58-EEB6-48DA-99B6-DED1F470E186}" sibTransId="{647C544F-96C6-43D6-ABBB-888DD7AAD6AE}"/>
    <dgm:cxn modelId="{0092E63F-5D4B-43EE-9467-1E50387AB81B}" type="presOf" srcId="{74595FCB-2FD0-4E1A-BCA9-B19B6D46573C}" destId="{E07A2129-5C4F-4713-8189-FCF372AA462A}" srcOrd="0" destOrd="0" presId="urn:microsoft.com/office/officeart/2005/8/layout/hList3"/>
    <dgm:cxn modelId="{2E321FB4-E59F-4701-BA9B-5F4FE98CE83D}" type="presParOf" srcId="{37C6A859-0AD2-41C0-BE6F-B2650A19AAA4}" destId="{8FCA74E7-8B29-428D-A058-3DAAFCE3EC5E}" srcOrd="0" destOrd="0" presId="urn:microsoft.com/office/officeart/2005/8/layout/hList3"/>
    <dgm:cxn modelId="{E15C292C-15AC-4D94-9D2D-089C31FC774D}" type="presParOf" srcId="{37C6A859-0AD2-41C0-BE6F-B2650A19AAA4}" destId="{C43196DF-F987-4129-BBE8-68B2FDFBB18D}" srcOrd="1" destOrd="0" presId="urn:microsoft.com/office/officeart/2005/8/layout/hList3"/>
    <dgm:cxn modelId="{A147DF2F-916D-4478-87BF-B68FDD9C5765}" type="presParOf" srcId="{C43196DF-F987-4129-BBE8-68B2FDFBB18D}" destId="{6D50206D-F7EB-4D1C-99C8-18C9671DFAD7}" srcOrd="0" destOrd="0" presId="urn:microsoft.com/office/officeart/2005/8/layout/hList3"/>
    <dgm:cxn modelId="{976EADC9-29B1-4470-A958-B0FA15037D93}" type="presParOf" srcId="{C43196DF-F987-4129-BBE8-68B2FDFBB18D}" destId="{A52B2F4A-219A-4D35-A11B-B351E00D4417}" srcOrd="1" destOrd="0" presId="urn:microsoft.com/office/officeart/2005/8/layout/hList3"/>
    <dgm:cxn modelId="{30C70690-7F8B-4F83-9AB1-71D8A6970A68}" type="presParOf" srcId="{C43196DF-F987-4129-BBE8-68B2FDFBB18D}" destId="{9902F90C-2648-4F67-8B1D-A2452019EA63}" srcOrd="2" destOrd="0" presId="urn:microsoft.com/office/officeart/2005/8/layout/hList3"/>
    <dgm:cxn modelId="{FA2F78A3-C479-4850-A580-D5838FBCA689}" type="presParOf" srcId="{C43196DF-F987-4129-BBE8-68B2FDFBB18D}" destId="{E07A2129-5C4F-4713-8189-FCF372AA462A}" srcOrd="3" destOrd="0" presId="urn:microsoft.com/office/officeart/2005/8/layout/hList3"/>
    <dgm:cxn modelId="{989E9BC9-9716-49DB-B441-A68200946EB8}" type="presParOf" srcId="{37C6A859-0AD2-41C0-BE6F-B2650A19AAA4}" destId="{C1D35A82-D88C-4FB8-A13B-C9BB185DE1F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2A9A2-E529-442E-8566-192C69697FC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A0B114-9148-4151-8287-1EE10AFED256}">
      <dgm:prSet phldrT="[Text]" custT="1"/>
      <dgm:spPr/>
      <dgm:t>
        <a:bodyPr/>
        <a:lstStyle/>
        <a:p>
          <a:r>
            <a:rPr lang="en-US" sz="1400" dirty="0" smtClean="0"/>
            <a:t>Each course is prepared by a nationally recognized subject matter experts who are also expert clinicians and excellent teachers</a:t>
          </a:r>
        </a:p>
      </dgm:t>
    </dgm:pt>
    <dgm:pt modelId="{E39204E9-DF4B-49EB-9AA6-FB1F347E85A5}" type="parTrans" cxnId="{AFD725FE-268F-4B63-851B-199B4B97E857}">
      <dgm:prSet/>
      <dgm:spPr/>
      <dgm:t>
        <a:bodyPr/>
        <a:lstStyle/>
        <a:p>
          <a:endParaRPr lang="en-US"/>
        </a:p>
      </dgm:t>
    </dgm:pt>
    <dgm:pt modelId="{87AB8B72-0E8A-46BD-BCB4-8110DA35A70F}" type="sibTrans" cxnId="{AFD725FE-268F-4B63-851B-199B4B97E857}">
      <dgm:prSet/>
      <dgm:spPr/>
      <dgm:t>
        <a:bodyPr/>
        <a:lstStyle/>
        <a:p>
          <a:endParaRPr lang="en-US"/>
        </a:p>
      </dgm:t>
    </dgm:pt>
    <dgm:pt modelId="{B6525EF8-514D-4092-9190-B40C4092B424}">
      <dgm:prSet custT="1"/>
      <dgm:spPr/>
      <dgm:t>
        <a:bodyPr/>
        <a:lstStyle/>
        <a:p>
          <a:r>
            <a:rPr lang="en-US" sz="1600" dirty="0" smtClean="0"/>
            <a:t>Each course has an exam as a means of verifying learning. </a:t>
          </a:r>
          <a:endParaRPr lang="en-US" sz="1600" dirty="0"/>
        </a:p>
      </dgm:t>
    </dgm:pt>
    <dgm:pt modelId="{2308DDBE-A482-4819-A807-192588F10443}" type="parTrans" cxnId="{B5E48645-4EB4-4BFF-BB20-06EDC3D0EF87}">
      <dgm:prSet/>
      <dgm:spPr/>
      <dgm:t>
        <a:bodyPr/>
        <a:lstStyle/>
        <a:p>
          <a:endParaRPr lang="en-US"/>
        </a:p>
      </dgm:t>
    </dgm:pt>
    <dgm:pt modelId="{C11D9C63-4509-4750-AC64-FD7604314537}" type="sibTrans" cxnId="{B5E48645-4EB4-4BFF-BB20-06EDC3D0EF87}">
      <dgm:prSet/>
      <dgm:spPr/>
      <dgm:t>
        <a:bodyPr/>
        <a:lstStyle/>
        <a:p>
          <a:endParaRPr lang="en-US"/>
        </a:p>
      </dgm:t>
    </dgm:pt>
    <dgm:pt modelId="{1D174D3C-62F2-4AF2-AEA2-9A3AC19F9AE6}">
      <dgm:prSet/>
      <dgm:spPr/>
      <dgm:t>
        <a:bodyPr/>
        <a:lstStyle/>
        <a:p>
          <a:r>
            <a:rPr lang="en-US" dirty="0" smtClean="0"/>
            <a:t>Once the learner passes the exam, they will receive a certificate of completion. The course is also ACCME accredited and learners  will receive 1 hour of Continuing Medical Education (CME) credits per course</a:t>
          </a:r>
          <a:endParaRPr lang="en-US" dirty="0"/>
        </a:p>
      </dgm:t>
    </dgm:pt>
    <dgm:pt modelId="{9CCF1302-5971-472C-864E-3B7EDA892268}" type="parTrans" cxnId="{57C6A3AD-18C0-4D90-8477-E63AA37DBF87}">
      <dgm:prSet/>
      <dgm:spPr/>
      <dgm:t>
        <a:bodyPr/>
        <a:lstStyle/>
        <a:p>
          <a:endParaRPr lang="en-US"/>
        </a:p>
      </dgm:t>
    </dgm:pt>
    <dgm:pt modelId="{42EC5723-12E3-4B5A-838D-0E2C6785D9AA}" type="sibTrans" cxnId="{57C6A3AD-18C0-4D90-8477-E63AA37DBF87}">
      <dgm:prSet/>
      <dgm:spPr/>
      <dgm:t>
        <a:bodyPr/>
        <a:lstStyle/>
        <a:p>
          <a:endParaRPr lang="en-US"/>
        </a:p>
      </dgm:t>
    </dgm:pt>
    <dgm:pt modelId="{A50B37B4-887D-494A-AB41-0AD45E110811}">
      <dgm:prSet phldrT="[Text]" custT="1"/>
      <dgm:spPr/>
      <dgm:t>
        <a:bodyPr/>
        <a:lstStyle/>
        <a:p>
          <a:r>
            <a:rPr lang="en-US" sz="1400" dirty="0" smtClean="0"/>
            <a:t>Within LMS, there are multiple means of learning including watching the courses and reviewing of the slides. </a:t>
          </a:r>
        </a:p>
      </dgm:t>
    </dgm:pt>
    <dgm:pt modelId="{9C45E5B9-B0C3-4CEF-B32F-B2462F457B1C}" type="parTrans" cxnId="{44683C34-8FAC-436F-931C-9AAE7E8D0C3B}">
      <dgm:prSet/>
      <dgm:spPr/>
      <dgm:t>
        <a:bodyPr/>
        <a:lstStyle/>
        <a:p>
          <a:endParaRPr lang="en-US"/>
        </a:p>
      </dgm:t>
    </dgm:pt>
    <dgm:pt modelId="{E9BEFA7F-E45F-400F-926E-9C4D97F404F6}" type="sibTrans" cxnId="{44683C34-8FAC-436F-931C-9AAE7E8D0C3B}">
      <dgm:prSet/>
      <dgm:spPr/>
      <dgm:t>
        <a:bodyPr/>
        <a:lstStyle/>
        <a:p>
          <a:endParaRPr lang="en-US"/>
        </a:p>
      </dgm:t>
    </dgm:pt>
    <dgm:pt modelId="{72555B59-82AB-4823-B930-5DE1BBFD3865}">
      <dgm:prSet phldrT="[Text]" custT="1"/>
      <dgm:spPr/>
      <dgm:t>
        <a:bodyPr/>
        <a:lstStyle/>
        <a:p>
          <a:r>
            <a:rPr lang="en-US" sz="1600" dirty="0" smtClean="0"/>
            <a:t>Each module is comprised of four to five courses</a:t>
          </a:r>
        </a:p>
      </dgm:t>
    </dgm:pt>
    <dgm:pt modelId="{498D7297-4DB9-4E68-8DE9-7BA49A40F186}" type="parTrans" cxnId="{89CE8736-6667-43AC-9E7B-B90D1138B317}">
      <dgm:prSet/>
      <dgm:spPr/>
      <dgm:t>
        <a:bodyPr/>
        <a:lstStyle/>
        <a:p>
          <a:endParaRPr lang="en-US"/>
        </a:p>
      </dgm:t>
    </dgm:pt>
    <dgm:pt modelId="{96E1F180-ABFA-4A0D-9236-2FD7D16B1841}" type="sibTrans" cxnId="{89CE8736-6667-43AC-9E7B-B90D1138B317}">
      <dgm:prSet/>
      <dgm:spPr/>
      <dgm:t>
        <a:bodyPr/>
        <a:lstStyle/>
        <a:p>
          <a:endParaRPr lang="en-US"/>
        </a:p>
      </dgm:t>
    </dgm:pt>
    <dgm:pt modelId="{D48E2185-C278-4B56-BE64-1FB1D94C3FEB}" type="pres">
      <dgm:prSet presAssocID="{E6A2A9A2-E529-442E-8566-192C69697F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567AF1-1FF9-430B-895B-C504CE587385}" type="pres">
      <dgm:prSet presAssocID="{4FA0B114-9148-4151-8287-1EE10AFED25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7BA34-F0BF-406B-B73D-E13426E73BBF}" type="pres">
      <dgm:prSet presAssocID="{87AB8B72-0E8A-46BD-BCB4-8110DA35A70F}" presName="sibTrans" presStyleCnt="0"/>
      <dgm:spPr/>
    </dgm:pt>
    <dgm:pt modelId="{9D1445B6-2DBE-4A54-84A1-32F572015691}" type="pres">
      <dgm:prSet presAssocID="{72555B59-82AB-4823-B930-5DE1BBFD386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0CA92-B1C4-491F-AB02-FBBBB748E90C}" type="pres">
      <dgm:prSet presAssocID="{96E1F180-ABFA-4A0D-9236-2FD7D16B1841}" presName="sibTrans" presStyleCnt="0"/>
      <dgm:spPr/>
    </dgm:pt>
    <dgm:pt modelId="{F3678029-1E86-467D-A902-B6BF267D3104}" type="pres">
      <dgm:prSet presAssocID="{A50B37B4-887D-494A-AB41-0AD45E110811}" presName="node" presStyleLbl="node1" presStyleIdx="2" presStyleCnt="5" custLinFactNeighborX="2222" custLinFactNeighborY="-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40847-0783-431B-A887-4AA3EF6FFEDA}" type="pres">
      <dgm:prSet presAssocID="{E9BEFA7F-E45F-400F-926E-9C4D97F404F6}" presName="sibTrans" presStyleCnt="0"/>
      <dgm:spPr/>
    </dgm:pt>
    <dgm:pt modelId="{F299F3DE-A534-4F02-B1F1-1595A8F6AFB8}" type="pres">
      <dgm:prSet presAssocID="{B6525EF8-514D-4092-9190-B40C4092B42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15C43-CAA6-4B06-8257-AAAAF3BB99B5}" type="pres">
      <dgm:prSet presAssocID="{C11D9C63-4509-4750-AC64-FD7604314537}" presName="sibTrans" presStyleCnt="0"/>
      <dgm:spPr/>
    </dgm:pt>
    <dgm:pt modelId="{D03B54F4-DF7D-4174-B7A3-2ABB49A13681}" type="pres">
      <dgm:prSet presAssocID="{1D174D3C-62F2-4AF2-AEA2-9A3AC19F9AE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E48645-4EB4-4BFF-BB20-06EDC3D0EF87}" srcId="{E6A2A9A2-E529-442E-8566-192C69697FC6}" destId="{B6525EF8-514D-4092-9190-B40C4092B424}" srcOrd="3" destOrd="0" parTransId="{2308DDBE-A482-4819-A807-192588F10443}" sibTransId="{C11D9C63-4509-4750-AC64-FD7604314537}"/>
    <dgm:cxn modelId="{89CE8736-6667-43AC-9E7B-B90D1138B317}" srcId="{E6A2A9A2-E529-442E-8566-192C69697FC6}" destId="{72555B59-82AB-4823-B930-5DE1BBFD3865}" srcOrd="1" destOrd="0" parTransId="{498D7297-4DB9-4E68-8DE9-7BA49A40F186}" sibTransId="{96E1F180-ABFA-4A0D-9236-2FD7D16B1841}"/>
    <dgm:cxn modelId="{57C6A3AD-18C0-4D90-8477-E63AA37DBF87}" srcId="{E6A2A9A2-E529-442E-8566-192C69697FC6}" destId="{1D174D3C-62F2-4AF2-AEA2-9A3AC19F9AE6}" srcOrd="4" destOrd="0" parTransId="{9CCF1302-5971-472C-864E-3B7EDA892268}" sibTransId="{42EC5723-12E3-4B5A-838D-0E2C6785D9AA}"/>
    <dgm:cxn modelId="{5753CFE2-D5CA-474E-972B-A7B0CF1A8053}" type="presOf" srcId="{A50B37B4-887D-494A-AB41-0AD45E110811}" destId="{F3678029-1E86-467D-A902-B6BF267D3104}" srcOrd="0" destOrd="0" presId="urn:microsoft.com/office/officeart/2005/8/layout/default"/>
    <dgm:cxn modelId="{9AE00228-6D1E-4EB2-B7E7-0263CC98CBF2}" type="presOf" srcId="{4FA0B114-9148-4151-8287-1EE10AFED256}" destId="{CD567AF1-1FF9-430B-895B-C504CE587385}" srcOrd="0" destOrd="0" presId="urn:microsoft.com/office/officeart/2005/8/layout/default"/>
    <dgm:cxn modelId="{AFD725FE-268F-4B63-851B-199B4B97E857}" srcId="{E6A2A9A2-E529-442E-8566-192C69697FC6}" destId="{4FA0B114-9148-4151-8287-1EE10AFED256}" srcOrd="0" destOrd="0" parTransId="{E39204E9-DF4B-49EB-9AA6-FB1F347E85A5}" sibTransId="{87AB8B72-0E8A-46BD-BCB4-8110DA35A70F}"/>
    <dgm:cxn modelId="{60747D48-8780-4846-BE63-C52AEA91D8A7}" type="presOf" srcId="{1D174D3C-62F2-4AF2-AEA2-9A3AC19F9AE6}" destId="{D03B54F4-DF7D-4174-B7A3-2ABB49A13681}" srcOrd="0" destOrd="0" presId="urn:microsoft.com/office/officeart/2005/8/layout/default"/>
    <dgm:cxn modelId="{F16AB598-C644-4C73-B831-E2BE27250B28}" type="presOf" srcId="{B6525EF8-514D-4092-9190-B40C4092B424}" destId="{F299F3DE-A534-4F02-B1F1-1595A8F6AFB8}" srcOrd="0" destOrd="0" presId="urn:microsoft.com/office/officeart/2005/8/layout/default"/>
    <dgm:cxn modelId="{44683C34-8FAC-436F-931C-9AAE7E8D0C3B}" srcId="{E6A2A9A2-E529-442E-8566-192C69697FC6}" destId="{A50B37B4-887D-494A-AB41-0AD45E110811}" srcOrd="2" destOrd="0" parTransId="{9C45E5B9-B0C3-4CEF-B32F-B2462F457B1C}" sibTransId="{E9BEFA7F-E45F-400F-926E-9C4D97F404F6}"/>
    <dgm:cxn modelId="{022BFDF3-13D1-451C-915C-3B2459FCD91E}" type="presOf" srcId="{72555B59-82AB-4823-B930-5DE1BBFD3865}" destId="{9D1445B6-2DBE-4A54-84A1-32F572015691}" srcOrd="0" destOrd="0" presId="urn:microsoft.com/office/officeart/2005/8/layout/default"/>
    <dgm:cxn modelId="{743D37DF-ABAF-4A21-A2B5-E1BF4162F90F}" type="presOf" srcId="{E6A2A9A2-E529-442E-8566-192C69697FC6}" destId="{D48E2185-C278-4B56-BE64-1FB1D94C3FEB}" srcOrd="0" destOrd="0" presId="urn:microsoft.com/office/officeart/2005/8/layout/default"/>
    <dgm:cxn modelId="{17F980DB-F62E-4EB1-8380-BED57AD838EA}" type="presParOf" srcId="{D48E2185-C278-4B56-BE64-1FB1D94C3FEB}" destId="{CD567AF1-1FF9-430B-895B-C504CE587385}" srcOrd="0" destOrd="0" presId="urn:microsoft.com/office/officeart/2005/8/layout/default"/>
    <dgm:cxn modelId="{200E7DFD-C68F-4CD3-ABC4-BA55A6F17335}" type="presParOf" srcId="{D48E2185-C278-4B56-BE64-1FB1D94C3FEB}" destId="{F8D7BA34-F0BF-406B-B73D-E13426E73BBF}" srcOrd="1" destOrd="0" presId="urn:microsoft.com/office/officeart/2005/8/layout/default"/>
    <dgm:cxn modelId="{9A03F56F-3277-4032-8CF8-49993D46698A}" type="presParOf" srcId="{D48E2185-C278-4B56-BE64-1FB1D94C3FEB}" destId="{9D1445B6-2DBE-4A54-84A1-32F572015691}" srcOrd="2" destOrd="0" presId="urn:microsoft.com/office/officeart/2005/8/layout/default"/>
    <dgm:cxn modelId="{C13A5AEC-0B13-403E-AF33-47197CF7D5FE}" type="presParOf" srcId="{D48E2185-C278-4B56-BE64-1FB1D94C3FEB}" destId="{0180CA92-B1C4-491F-AB02-FBBBB748E90C}" srcOrd="3" destOrd="0" presId="urn:microsoft.com/office/officeart/2005/8/layout/default"/>
    <dgm:cxn modelId="{38E78F76-DC55-43CA-B03E-C5E5B595E112}" type="presParOf" srcId="{D48E2185-C278-4B56-BE64-1FB1D94C3FEB}" destId="{F3678029-1E86-467D-A902-B6BF267D3104}" srcOrd="4" destOrd="0" presId="urn:microsoft.com/office/officeart/2005/8/layout/default"/>
    <dgm:cxn modelId="{75309EBB-4EAB-46BE-92DF-990A7DC12091}" type="presParOf" srcId="{D48E2185-C278-4B56-BE64-1FB1D94C3FEB}" destId="{74240847-0783-431B-A887-4AA3EF6FFEDA}" srcOrd="5" destOrd="0" presId="urn:microsoft.com/office/officeart/2005/8/layout/default"/>
    <dgm:cxn modelId="{D89EC4C0-D6A6-4F03-A857-D37D3AE92417}" type="presParOf" srcId="{D48E2185-C278-4B56-BE64-1FB1D94C3FEB}" destId="{F299F3DE-A534-4F02-B1F1-1595A8F6AFB8}" srcOrd="6" destOrd="0" presId="urn:microsoft.com/office/officeart/2005/8/layout/default"/>
    <dgm:cxn modelId="{0B3459FD-043F-4688-ABE5-85003745E410}" type="presParOf" srcId="{D48E2185-C278-4B56-BE64-1FB1D94C3FEB}" destId="{80815C43-CAA6-4B06-8257-AAAAF3BB99B5}" srcOrd="7" destOrd="0" presId="urn:microsoft.com/office/officeart/2005/8/layout/default"/>
    <dgm:cxn modelId="{E186050C-972B-4D6E-A5E1-AA99D31A5EBC}" type="presParOf" srcId="{D48E2185-C278-4B56-BE64-1FB1D94C3FEB}" destId="{D03B54F4-DF7D-4174-B7A3-2ABB49A1368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FABECE-64B8-4C8D-A8AA-6E97E898AC0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818C21-78AD-417F-80BA-912139C2518A}">
      <dgm:prSet phldrT="[Text]"/>
      <dgm:spPr/>
      <dgm:t>
        <a:bodyPr/>
        <a:lstStyle/>
        <a:p>
          <a:r>
            <a:rPr lang="en-US" dirty="0" smtClean="0"/>
            <a:t>May</a:t>
          </a:r>
          <a:endParaRPr lang="en-US" dirty="0"/>
        </a:p>
      </dgm:t>
    </dgm:pt>
    <dgm:pt modelId="{7BFEFF3A-39CC-4AF5-B6AC-6484E8D0D7E2}" type="parTrans" cxnId="{FC006A2C-3A5A-47DE-B965-850B88385976}">
      <dgm:prSet/>
      <dgm:spPr/>
      <dgm:t>
        <a:bodyPr/>
        <a:lstStyle/>
        <a:p>
          <a:endParaRPr lang="en-US"/>
        </a:p>
      </dgm:t>
    </dgm:pt>
    <dgm:pt modelId="{9AAAE408-8348-488E-9D2F-47F7335983B4}" type="sibTrans" cxnId="{FC006A2C-3A5A-47DE-B965-850B88385976}">
      <dgm:prSet/>
      <dgm:spPr/>
      <dgm:t>
        <a:bodyPr/>
        <a:lstStyle/>
        <a:p>
          <a:endParaRPr lang="en-US"/>
        </a:p>
      </dgm:t>
    </dgm:pt>
    <dgm:pt modelId="{F43B5151-8EFE-4BFD-A289-F55901E1CF9E}">
      <dgm:prSet phldrT="[Text]"/>
      <dgm:spPr/>
      <dgm:t>
        <a:bodyPr/>
        <a:lstStyle/>
        <a:p>
          <a:r>
            <a:rPr lang="en-US" dirty="0" smtClean="0"/>
            <a:t>Geriatrics: May 18, 2011 @ 1PM EST</a:t>
          </a:r>
          <a:endParaRPr lang="en-US" dirty="0"/>
        </a:p>
      </dgm:t>
    </dgm:pt>
    <dgm:pt modelId="{140DAE32-5C1D-4046-8B74-F1933F33786C}" type="parTrans" cxnId="{9F28035C-C0DF-492C-BA8C-CDF1CAD68737}">
      <dgm:prSet/>
      <dgm:spPr/>
      <dgm:t>
        <a:bodyPr/>
        <a:lstStyle/>
        <a:p>
          <a:endParaRPr lang="en-US"/>
        </a:p>
      </dgm:t>
    </dgm:pt>
    <dgm:pt modelId="{B5108824-0EF2-4410-83F7-2BB732951A47}" type="sibTrans" cxnId="{9F28035C-C0DF-492C-BA8C-CDF1CAD68737}">
      <dgm:prSet/>
      <dgm:spPr/>
      <dgm:t>
        <a:bodyPr/>
        <a:lstStyle/>
        <a:p>
          <a:endParaRPr lang="en-US"/>
        </a:p>
      </dgm:t>
    </dgm:pt>
    <dgm:pt modelId="{1A4844DA-6B26-42EB-B197-C920C5CEAC9C}">
      <dgm:prSet/>
      <dgm:spPr/>
      <dgm:t>
        <a:bodyPr/>
        <a:lstStyle/>
        <a:p>
          <a:r>
            <a:rPr lang="en-US" dirty="0" smtClean="0"/>
            <a:t>June</a:t>
          </a:r>
          <a:endParaRPr lang="en-US" dirty="0"/>
        </a:p>
      </dgm:t>
    </dgm:pt>
    <dgm:pt modelId="{76CBAFC5-2EE2-484B-A62B-8F19ED59E212}" type="parTrans" cxnId="{EE415DF0-A9DD-4267-AB5C-2B9045B09334}">
      <dgm:prSet/>
      <dgm:spPr/>
      <dgm:t>
        <a:bodyPr/>
        <a:lstStyle/>
        <a:p>
          <a:endParaRPr lang="en-US"/>
        </a:p>
      </dgm:t>
    </dgm:pt>
    <dgm:pt modelId="{D0F530D4-DA1C-4642-9C5A-A781081C2015}" type="sibTrans" cxnId="{EE415DF0-A9DD-4267-AB5C-2B9045B09334}">
      <dgm:prSet/>
      <dgm:spPr/>
      <dgm:t>
        <a:bodyPr/>
        <a:lstStyle/>
        <a:p>
          <a:endParaRPr lang="en-US"/>
        </a:p>
      </dgm:t>
    </dgm:pt>
    <dgm:pt modelId="{674267E6-F6E8-49DC-B5E1-B9D4ED5F9C33}">
      <dgm:prSet/>
      <dgm:spPr/>
      <dgm:t>
        <a:bodyPr/>
        <a:lstStyle/>
        <a:p>
          <a:r>
            <a:rPr lang="en-US" dirty="0" smtClean="0"/>
            <a:t>Pain Management: June 15, 2011 @ 1PM EST </a:t>
          </a:r>
          <a:endParaRPr lang="en-US" dirty="0"/>
        </a:p>
      </dgm:t>
    </dgm:pt>
    <dgm:pt modelId="{4ED516D5-D934-4C01-80CC-4CB332065FC1}" type="parTrans" cxnId="{99D14C94-6DFB-4BD7-9F26-13F76CECA543}">
      <dgm:prSet/>
      <dgm:spPr/>
      <dgm:t>
        <a:bodyPr/>
        <a:lstStyle/>
        <a:p>
          <a:endParaRPr lang="en-US"/>
        </a:p>
      </dgm:t>
    </dgm:pt>
    <dgm:pt modelId="{A33E9B49-6B99-4B62-A606-F5CD4DE8CF23}" type="sibTrans" cxnId="{99D14C94-6DFB-4BD7-9F26-13F76CECA543}">
      <dgm:prSet/>
      <dgm:spPr/>
      <dgm:t>
        <a:bodyPr/>
        <a:lstStyle/>
        <a:p>
          <a:endParaRPr lang="en-US"/>
        </a:p>
      </dgm:t>
    </dgm:pt>
    <dgm:pt modelId="{38303581-C748-4B33-B71C-DCF93C9C74F0}">
      <dgm:prSet/>
      <dgm:spPr/>
      <dgm:t>
        <a:bodyPr/>
        <a:lstStyle/>
        <a:p>
          <a:r>
            <a:rPr lang="en-US" dirty="0" err="1" smtClean="0"/>
            <a:t>Jully</a:t>
          </a:r>
          <a:endParaRPr lang="en-US" dirty="0"/>
        </a:p>
      </dgm:t>
    </dgm:pt>
    <dgm:pt modelId="{83231D78-F132-4D19-8200-60E0A30429EC}" type="parTrans" cxnId="{0BB3A457-7050-4BEE-BEBE-9720160E5EDD}">
      <dgm:prSet/>
      <dgm:spPr/>
      <dgm:t>
        <a:bodyPr/>
        <a:lstStyle/>
        <a:p>
          <a:endParaRPr lang="en-US"/>
        </a:p>
      </dgm:t>
    </dgm:pt>
    <dgm:pt modelId="{98E1719E-32E6-49A7-B350-7C136C9A566A}" type="sibTrans" cxnId="{0BB3A457-7050-4BEE-BEBE-9720160E5EDD}">
      <dgm:prSet/>
      <dgm:spPr/>
      <dgm:t>
        <a:bodyPr/>
        <a:lstStyle/>
        <a:p>
          <a:endParaRPr lang="en-US"/>
        </a:p>
      </dgm:t>
    </dgm:pt>
    <dgm:pt modelId="{9D67A38B-C30E-48C5-B8B4-BD965217419C}">
      <dgm:prSet/>
      <dgm:spPr/>
      <dgm:t>
        <a:bodyPr/>
        <a:lstStyle/>
        <a:p>
          <a:r>
            <a:rPr lang="en-US" dirty="0" smtClean="0"/>
            <a:t>August</a:t>
          </a:r>
          <a:endParaRPr lang="en-US" dirty="0"/>
        </a:p>
      </dgm:t>
    </dgm:pt>
    <dgm:pt modelId="{FFB141EA-A8DB-41CD-A65C-105DAC11B20F}" type="parTrans" cxnId="{B3E5E428-0F1D-4754-A701-1F217F26287B}">
      <dgm:prSet/>
      <dgm:spPr/>
      <dgm:t>
        <a:bodyPr/>
        <a:lstStyle/>
        <a:p>
          <a:endParaRPr lang="en-US"/>
        </a:p>
      </dgm:t>
    </dgm:pt>
    <dgm:pt modelId="{8D875AB5-70A2-4A3C-A71B-1708F84B6259}" type="sibTrans" cxnId="{B3E5E428-0F1D-4754-A701-1F217F26287B}">
      <dgm:prSet/>
      <dgm:spPr/>
      <dgm:t>
        <a:bodyPr/>
        <a:lstStyle/>
        <a:p>
          <a:endParaRPr lang="en-US"/>
        </a:p>
      </dgm:t>
    </dgm:pt>
    <dgm:pt modelId="{AAC41684-40D2-4C0A-B6E4-CA031ABD4613}">
      <dgm:prSet/>
      <dgm:spPr/>
      <dgm:t>
        <a:bodyPr/>
        <a:lstStyle/>
        <a:p>
          <a:r>
            <a:rPr lang="en-US" dirty="0" smtClean="0"/>
            <a:t>Post Combat Care: July 20, 2011 @ 1PM EST</a:t>
          </a:r>
          <a:endParaRPr lang="en-US" dirty="0"/>
        </a:p>
      </dgm:t>
    </dgm:pt>
    <dgm:pt modelId="{E9B916B4-2B7E-456E-9BD5-F70FB67476C5}" type="parTrans" cxnId="{C623A76F-6A58-4552-9430-88F8D6389CB2}">
      <dgm:prSet/>
      <dgm:spPr/>
      <dgm:t>
        <a:bodyPr/>
        <a:lstStyle/>
        <a:p>
          <a:endParaRPr lang="en-US"/>
        </a:p>
      </dgm:t>
    </dgm:pt>
    <dgm:pt modelId="{A52D4A74-C2AA-461C-ABFD-86CF53DB9767}" type="sibTrans" cxnId="{C623A76F-6A58-4552-9430-88F8D6389CB2}">
      <dgm:prSet/>
      <dgm:spPr/>
      <dgm:t>
        <a:bodyPr/>
        <a:lstStyle/>
        <a:p>
          <a:endParaRPr lang="en-US"/>
        </a:p>
      </dgm:t>
    </dgm:pt>
    <dgm:pt modelId="{E0A13402-04C4-4921-BFF6-F3733748B9B2}">
      <dgm:prSet/>
      <dgm:spPr/>
      <dgm:t>
        <a:bodyPr/>
        <a:lstStyle/>
        <a:p>
          <a:r>
            <a:rPr lang="en-US" dirty="0" smtClean="0"/>
            <a:t>Mental Health: Aug 17,2011 @ 1PM EST</a:t>
          </a:r>
          <a:endParaRPr lang="en-US" dirty="0"/>
        </a:p>
      </dgm:t>
    </dgm:pt>
    <dgm:pt modelId="{F7132A46-8247-4FE4-BBC5-CE3B3DABA4B7}" type="parTrans" cxnId="{B5912518-00FF-4B10-9FF3-E03C71D9D0E3}">
      <dgm:prSet/>
      <dgm:spPr/>
      <dgm:t>
        <a:bodyPr/>
        <a:lstStyle/>
        <a:p>
          <a:endParaRPr lang="en-US"/>
        </a:p>
      </dgm:t>
    </dgm:pt>
    <dgm:pt modelId="{860B3612-2DB9-4EC3-B7D2-76DE4C77C1D4}" type="sibTrans" cxnId="{B5912518-00FF-4B10-9FF3-E03C71D9D0E3}">
      <dgm:prSet/>
      <dgm:spPr/>
      <dgm:t>
        <a:bodyPr/>
        <a:lstStyle/>
        <a:p>
          <a:endParaRPr lang="en-US"/>
        </a:p>
      </dgm:t>
    </dgm:pt>
    <dgm:pt modelId="{F94EFF96-A77F-4D7F-8F75-2EF91B59E974}" type="pres">
      <dgm:prSet presAssocID="{ADFABECE-64B8-4C8D-A8AA-6E97E898AC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1F2A30-952A-440F-99D7-70DFBCC0B3BC}" type="pres">
      <dgm:prSet presAssocID="{FE818C21-78AD-417F-80BA-912139C2518A}" presName="composite" presStyleCnt="0"/>
      <dgm:spPr/>
    </dgm:pt>
    <dgm:pt modelId="{AACCBEB3-9B36-4ABB-8C91-A7DBC3975563}" type="pres">
      <dgm:prSet presAssocID="{FE818C21-78AD-417F-80BA-912139C2518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03FED-11EA-47BD-89A6-EDEBA8FC2A5E}" type="pres">
      <dgm:prSet presAssocID="{FE818C21-78AD-417F-80BA-912139C2518A}" presName="descendantText" presStyleLbl="alignAcc1" presStyleIdx="0" presStyleCnt="4" custLinFactNeighborX="-1122" custLinFactNeighborY="-3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8331D-9559-405B-AB24-30D27C8CFE05}" type="pres">
      <dgm:prSet presAssocID="{9AAAE408-8348-488E-9D2F-47F7335983B4}" presName="sp" presStyleCnt="0"/>
      <dgm:spPr/>
    </dgm:pt>
    <dgm:pt modelId="{679C16B9-5B42-4468-A25D-B226A840CFF0}" type="pres">
      <dgm:prSet presAssocID="{1A4844DA-6B26-42EB-B197-C920C5CEAC9C}" presName="composite" presStyleCnt="0"/>
      <dgm:spPr/>
    </dgm:pt>
    <dgm:pt modelId="{299A25C9-2A4A-4D14-8626-7FFEACD4D3A6}" type="pres">
      <dgm:prSet presAssocID="{1A4844DA-6B26-42EB-B197-C920C5CEAC9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8EBFC-1F02-4CDD-A717-9ACEAF6DEB8E}" type="pres">
      <dgm:prSet presAssocID="{1A4844DA-6B26-42EB-B197-C920C5CEAC9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992E6-2239-4D84-AC43-9634FFCDFEDC}" type="pres">
      <dgm:prSet presAssocID="{D0F530D4-DA1C-4642-9C5A-A781081C2015}" presName="sp" presStyleCnt="0"/>
      <dgm:spPr/>
    </dgm:pt>
    <dgm:pt modelId="{43E917D2-0929-42C1-A111-CCBF4AD9EAE7}" type="pres">
      <dgm:prSet presAssocID="{38303581-C748-4B33-B71C-DCF93C9C74F0}" presName="composite" presStyleCnt="0"/>
      <dgm:spPr/>
    </dgm:pt>
    <dgm:pt modelId="{04144CB2-2DCC-4C1C-8441-A7CC90E11DD6}" type="pres">
      <dgm:prSet presAssocID="{38303581-C748-4B33-B71C-DCF93C9C74F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7D80B-1C26-4910-8209-C217F218CF4B}" type="pres">
      <dgm:prSet presAssocID="{38303581-C748-4B33-B71C-DCF93C9C74F0}" presName="descendantText" presStyleLbl="alignAcc1" presStyleIdx="2" presStyleCnt="4" custLinFactNeighborX="632" custLinFactNeighborY="-1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80041-9A26-40C8-BA4A-23019EA465A5}" type="pres">
      <dgm:prSet presAssocID="{98E1719E-32E6-49A7-B350-7C136C9A566A}" presName="sp" presStyleCnt="0"/>
      <dgm:spPr/>
    </dgm:pt>
    <dgm:pt modelId="{CDB3B96C-02F1-4EA1-BCD8-9A244119A79C}" type="pres">
      <dgm:prSet presAssocID="{9D67A38B-C30E-48C5-B8B4-BD965217419C}" presName="composite" presStyleCnt="0"/>
      <dgm:spPr/>
    </dgm:pt>
    <dgm:pt modelId="{6BBA5BF0-26B6-4DC5-8EF5-B71EFBF9C028}" type="pres">
      <dgm:prSet presAssocID="{9D67A38B-C30E-48C5-B8B4-BD965217419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19CBA-10DB-43B9-A945-11442A8F5BA6}" type="pres">
      <dgm:prSet presAssocID="{9D67A38B-C30E-48C5-B8B4-BD965217419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DFAC29-207B-40DB-B07D-D4869BF16B3A}" type="presOf" srcId="{674267E6-F6E8-49DC-B5E1-B9D4ED5F9C33}" destId="{7C98EBFC-1F02-4CDD-A717-9ACEAF6DEB8E}" srcOrd="0" destOrd="0" presId="urn:microsoft.com/office/officeart/2005/8/layout/chevron2"/>
    <dgm:cxn modelId="{0BB3A457-7050-4BEE-BEBE-9720160E5EDD}" srcId="{ADFABECE-64B8-4C8D-A8AA-6E97E898AC0D}" destId="{38303581-C748-4B33-B71C-DCF93C9C74F0}" srcOrd="2" destOrd="0" parTransId="{83231D78-F132-4D19-8200-60E0A30429EC}" sibTransId="{98E1719E-32E6-49A7-B350-7C136C9A566A}"/>
    <dgm:cxn modelId="{DAD2EC31-6772-4EBF-9F65-227757474FE7}" type="presOf" srcId="{F43B5151-8EFE-4BFD-A289-F55901E1CF9E}" destId="{94903FED-11EA-47BD-89A6-EDEBA8FC2A5E}" srcOrd="0" destOrd="0" presId="urn:microsoft.com/office/officeart/2005/8/layout/chevron2"/>
    <dgm:cxn modelId="{8610A1E0-451B-42C1-9DED-C84A231DC3A3}" type="presOf" srcId="{9D67A38B-C30E-48C5-B8B4-BD965217419C}" destId="{6BBA5BF0-26B6-4DC5-8EF5-B71EFBF9C028}" srcOrd="0" destOrd="0" presId="urn:microsoft.com/office/officeart/2005/8/layout/chevron2"/>
    <dgm:cxn modelId="{C623A76F-6A58-4552-9430-88F8D6389CB2}" srcId="{38303581-C748-4B33-B71C-DCF93C9C74F0}" destId="{AAC41684-40D2-4C0A-B6E4-CA031ABD4613}" srcOrd="0" destOrd="0" parTransId="{E9B916B4-2B7E-456E-9BD5-F70FB67476C5}" sibTransId="{A52D4A74-C2AA-461C-ABFD-86CF53DB9767}"/>
    <dgm:cxn modelId="{FC006A2C-3A5A-47DE-B965-850B88385976}" srcId="{ADFABECE-64B8-4C8D-A8AA-6E97E898AC0D}" destId="{FE818C21-78AD-417F-80BA-912139C2518A}" srcOrd="0" destOrd="0" parTransId="{7BFEFF3A-39CC-4AF5-B6AC-6484E8D0D7E2}" sibTransId="{9AAAE408-8348-488E-9D2F-47F7335983B4}"/>
    <dgm:cxn modelId="{E6F67F6C-47D1-486F-98A1-9E73BDBC1265}" type="presOf" srcId="{ADFABECE-64B8-4C8D-A8AA-6E97E898AC0D}" destId="{F94EFF96-A77F-4D7F-8F75-2EF91B59E974}" srcOrd="0" destOrd="0" presId="urn:microsoft.com/office/officeart/2005/8/layout/chevron2"/>
    <dgm:cxn modelId="{92F22747-D676-4382-8DEC-EFBDFCA4C92F}" type="presOf" srcId="{AAC41684-40D2-4C0A-B6E4-CA031ABD4613}" destId="{A067D80B-1C26-4910-8209-C217F218CF4B}" srcOrd="0" destOrd="0" presId="urn:microsoft.com/office/officeart/2005/8/layout/chevron2"/>
    <dgm:cxn modelId="{9F6E0552-1DBF-40C7-9452-DC79F54B7150}" type="presOf" srcId="{1A4844DA-6B26-42EB-B197-C920C5CEAC9C}" destId="{299A25C9-2A4A-4D14-8626-7FFEACD4D3A6}" srcOrd="0" destOrd="0" presId="urn:microsoft.com/office/officeart/2005/8/layout/chevron2"/>
    <dgm:cxn modelId="{9F28035C-C0DF-492C-BA8C-CDF1CAD68737}" srcId="{FE818C21-78AD-417F-80BA-912139C2518A}" destId="{F43B5151-8EFE-4BFD-A289-F55901E1CF9E}" srcOrd="0" destOrd="0" parTransId="{140DAE32-5C1D-4046-8B74-F1933F33786C}" sibTransId="{B5108824-0EF2-4410-83F7-2BB732951A47}"/>
    <dgm:cxn modelId="{99D14C94-6DFB-4BD7-9F26-13F76CECA543}" srcId="{1A4844DA-6B26-42EB-B197-C920C5CEAC9C}" destId="{674267E6-F6E8-49DC-B5E1-B9D4ED5F9C33}" srcOrd="0" destOrd="0" parTransId="{4ED516D5-D934-4C01-80CC-4CB332065FC1}" sibTransId="{A33E9B49-6B99-4B62-A606-F5CD4DE8CF23}"/>
    <dgm:cxn modelId="{C46F3C75-D245-4CE9-994E-DCEABBCCCB9F}" type="presOf" srcId="{E0A13402-04C4-4921-BFF6-F3733748B9B2}" destId="{FAA19CBA-10DB-43B9-A945-11442A8F5BA6}" srcOrd="0" destOrd="0" presId="urn:microsoft.com/office/officeart/2005/8/layout/chevron2"/>
    <dgm:cxn modelId="{B5912518-00FF-4B10-9FF3-E03C71D9D0E3}" srcId="{9D67A38B-C30E-48C5-B8B4-BD965217419C}" destId="{E0A13402-04C4-4921-BFF6-F3733748B9B2}" srcOrd="0" destOrd="0" parTransId="{F7132A46-8247-4FE4-BBC5-CE3B3DABA4B7}" sibTransId="{860B3612-2DB9-4EC3-B7D2-76DE4C77C1D4}"/>
    <dgm:cxn modelId="{5B0AE4DD-1BBD-4AA1-A34E-41DB15A07ECA}" type="presOf" srcId="{FE818C21-78AD-417F-80BA-912139C2518A}" destId="{AACCBEB3-9B36-4ABB-8C91-A7DBC3975563}" srcOrd="0" destOrd="0" presId="urn:microsoft.com/office/officeart/2005/8/layout/chevron2"/>
    <dgm:cxn modelId="{BF931DC5-F84B-4C24-B654-6E23C1D59AF9}" type="presOf" srcId="{38303581-C748-4B33-B71C-DCF93C9C74F0}" destId="{04144CB2-2DCC-4C1C-8441-A7CC90E11DD6}" srcOrd="0" destOrd="0" presId="urn:microsoft.com/office/officeart/2005/8/layout/chevron2"/>
    <dgm:cxn modelId="{EE415DF0-A9DD-4267-AB5C-2B9045B09334}" srcId="{ADFABECE-64B8-4C8D-A8AA-6E97E898AC0D}" destId="{1A4844DA-6B26-42EB-B197-C920C5CEAC9C}" srcOrd="1" destOrd="0" parTransId="{76CBAFC5-2EE2-484B-A62B-8F19ED59E212}" sibTransId="{D0F530D4-DA1C-4642-9C5A-A781081C2015}"/>
    <dgm:cxn modelId="{B3E5E428-0F1D-4754-A701-1F217F26287B}" srcId="{ADFABECE-64B8-4C8D-A8AA-6E97E898AC0D}" destId="{9D67A38B-C30E-48C5-B8B4-BD965217419C}" srcOrd="3" destOrd="0" parTransId="{FFB141EA-A8DB-41CD-A65C-105DAC11B20F}" sibTransId="{8D875AB5-70A2-4A3C-A71B-1708F84B6259}"/>
    <dgm:cxn modelId="{B7D72EA9-975C-482E-9B6C-56F0CD264CE4}" type="presParOf" srcId="{F94EFF96-A77F-4D7F-8F75-2EF91B59E974}" destId="{BD1F2A30-952A-440F-99D7-70DFBCC0B3BC}" srcOrd="0" destOrd="0" presId="urn:microsoft.com/office/officeart/2005/8/layout/chevron2"/>
    <dgm:cxn modelId="{5F3883DC-C6BB-4058-AE08-B10CA699F6F4}" type="presParOf" srcId="{BD1F2A30-952A-440F-99D7-70DFBCC0B3BC}" destId="{AACCBEB3-9B36-4ABB-8C91-A7DBC3975563}" srcOrd="0" destOrd="0" presId="urn:microsoft.com/office/officeart/2005/8/layout/chevron2"/>
    <dgm:cxn modelId="{97FC1A56-DB56-4FEB-BAE2-6571DE1514F8}" type="presParOf" srcId="{BD1F2A30-952A-440F-99D7-70DFBCC0B3BC}" destId="{94903FED-11EA-47BD-89A6-EDEBA8FC2A5E}" srcOrd="1" destOrd="0" presId="urn:microsoft.com/office/officeart/2005/8/layout/chevron2"/>
    <dgm:cxn modelId="{12F357B9-192B-4322-9EC7-EBCCD2FD62FA}" type="presParOf" srcId="{F94EFF96-A77F-4D7F-8F75-2EF91B59E974}" destId="{C0C8331D-9559-405B-AB24-30D27C8CFE05}" srcOrd="1" destOrd="0" presId="urn:microsoft.com/office/officeart/2005/8/layout/chevron2"/>
    <dgm:cxn modelId="{B73BC09E-DC5A-45CD-8EFF-EB34DA48DB64}" type="presParOf" srcId="{F94EFF96-A77F-4D7F-8F75-2EF91B59E974}" destId="{679C16B9-5B42-4468-A25D-B226A840CFF0}" srcOrd="2" destOrd="0" presId="urn:microsoft.com/office/officeart/2005/8/layout/chevron2"/>
    <dgm:cxn modelId="{99360778-DAED-4297-ACA2-08734576135C}" type="presParOf" srcId="{679C16B9-5B42-4468-A25D-B226A840CFF0}" destId="{299A25C9-2A4A-4D14-8626-7FFEACD4D3A6}" srcOrd="0" destOrd="0" presId="urn:microsoft.com/office/officeart/2005/8/layout/chevron2"/>
    <dgm:cxn modelId="{AF5742E0-6740-436B-9ABB-0C204DDC9EA8}" type="presParOf" srcId="{679C16B9-5B42-4468-A25D-B226A840CFF0}" destId="{7C98EBFC-1F02-4CDD-A717-9ACEAF6DEB8E}" srcOrd="1" destOrd="0" presId="urn:microsoft.com/office/officeart/2005/8/layout/chevron2"/>
    <dgm:cxn modelId="{483E2E0B-A92F-46C9-852C-2F5C0EB1D62A}" type="presParOf" srcId="{F94EFF96-A77F-4D7F-8F75-2EF91B59E974}" destId="{101992E6-2239-4D84-AC43-9634FFCDFEDC}" srcOrd="3" destOrd="0" presId="urn:microsoft.com/office/officeart/2005/8/layout/chevron2"/>
    <dgm:cxn modelId="{79E596B9-46EE-4566-B38C-94C4057EE194}" type="presParOf" srcId="{F94EFF96-A77F-4D7F-8F75-2EF91B59E974}" destId="{43E917D2-0929-42C1-A111-CCBF4AD9EAE7}" srcOrd="4" destOrd="0" presId="urn:microsoft.com/office/officeart/2005/8/layout/chevron2"/>
    <dgm:cxn modelId="{39284144-393C-457A-8698-AB7A1358C158}" type="presParOf" srcId="{43E917D2-0929-42C1-A111-CCBF4AD9EAE7}" destId="{04144CB2-2DCC-4C1C-8441-A7CC90E11DD6}" srcOrd="0" destOrd="0" presId="urn:microsoft.com/office/officeart/2005/8/layout/chevron2"/>
    <dgm:cxn modelId="{6C51A824-EF3D-4EFB-AB93-A5B6D515D54B}" type="presParOf" srcId="{43E917D2-0929-42C1-A111-CCBF4AD9EAE7}" destId="{A067D80B-1C26-4910-8209-C217F218CF4B}" srcOrd="1" destOrd="0" presId="urn:microsoft.com/office/officeart/2005/8/layout/chevron2"/>
    <dgm:cxn modelId="{077172F2-37AB-4733-B22E-44B9589D6D5A}" type="presParOf" srcId="{F94EFF96-A77F-4D7F-8F75-2EF91B59E974}" destId="{05080041-9A26-40C8-BA4A-23019EA465A5}" srcOrd="5" destOrd="0" presId="urn:microsoft.com/office/officeart/2005/8/layout/chevron2"/>
    <dgm:cxn modelId="{DDFC568B-5ECE-4F0B-A993-4FFE18F6AA01}" type="presParOf" srcId="{F94EFF96-A77F-4D7F-8F75-2EF91B59E974}" destId="{CDB3B96C-02F1-4EA1-BCD8-9A244119A79C}" srcOrd="6" destOrd="0" presId="urn:microsoft.com/office/officeart/2005/8/layout/chevron2"/>
    <dgm:cxn modelId="{959B0382-1768-4B0F-895C-F1867D8C600B}" type="presParOf" srcId="{CDB3B96C-02F1-4EA1-BCD8-9A244119A79C}" destId="{6BBA5BF0-26B6-4DC5-8EF5-B71EFBF9C028}" srcOrd="0" destOrd="0" presId="urn:microsoft.com/office/officeart/2005/8/layout/chevron2"/>
    <dgm:cxn modelId="{3A333250-3FB2-4401-8576-3D70A53EC64D}" type="presParOf" srcId="{CDB3B96C-02F1-4EA1-BCD8-9A244119A79C}" destId="{FAA19CBA-10DB-43B9-A945-11442A8F5B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E42D07-A755-43A7-84C3-7D7CFAABE16F}" type="doc">
      <dgm:prSet loTypeId="urn:microsoft.com/office/officeart/2005/8/layout/hierarchy2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0D52343-AC0A-46E2-A5DE-91644F53A643}">
      <dgm:prSet phldrT="[Text]" custT="1"/>
      <dgm:spPr/>
      <dgm:t>
        <a:bodyPr/>
        <a:lstStyle/>
        <a:p>
          <a:r>
            <a:rPr lang="en-US" sz="2000" dirty="0" smtClean="0"/>
            <a:t>Mandatory Components</a:t>
          </a:r>
          <a:endParaRPr lang="en-US" sz="2000" dirty="0"/>
        </a:p>
      </dgm:t>
    </dgm:pt>
    <dgm:pt modelId="{75F74C4D-8C0C-4E79-A81A-157194AE5DB4}" type="parTrans" cxnId="{B38D41D1-C19F-4833-9741-9BD2A3FD123A}">
      <dgm:prSet/>
      <dgm:spPr/>
      <dgm:t>
        <a:bodyPr/>
        <a:lstStyle/>
        <a:p>
          <a:endParaRPr lang="en-US"/>
        </a:p>
      </dgm:t>
    </dgm:pt>
    <dgm:pt modelId="{E8185F8C-71FA-4718-9DB4-0F455CAA553B}" type="sibTrans" cxnId="{B38D41D1-C19F-4833-9741-9BD2A3FD123A}">
      <dgm:prSet/>
      <dgm:spPr/>
      <dgm:t>
        <a:bodyPr/>
        <a:lstStyle/>
        <a:p>
          <a:endParaRPr lang="en-US"/>
        </a:p>
      </dgm:t>
    </dgm:pt>
    <dgm:pt modelId="{675B306A-152B-4343-84B3-FB3922FE8879}">
      <dgm:prSet phldrT="[Text]" custT="1"/>
      <dgm:spPr/>
      <dgm:t>
        <a:bodyPr/>
        <a:lstStyle/>
        <a:p>
          <a:r>
            <a:rPr lang="en-US" sz="2000" b="1" dirty="0" smtClean="0"/>
            <a:t>Intensive Didactic Geriatric Medicine</a:t>
          </a:r>
          <a:r>
            <a:rPr lang="en-US" sz="2000" dirty="0" smtClean="0"/>
            <a:t>, ≥30 hours CME/CEU </a:t>
          </a:r>
          <a:endParaRPr lang="en-US" sz="2000" dirty="0"/>
        </a:p>
      </dgm:t>
    </dgm:pt>
    <dgm:pt modelId="{73D7BDC3-DC74-4556-B3F4-4D8786EC6B92}" type="parTrans" cxnId="{8449DAED-DB60-4C6E-8674-F2E3EACCD972}">
      <dgm:prSet/>
      <dgm:spPr/>
      <dgm:t>
        <a:bodyPr/>
        <a:lstStyle/>
        <a:p>
          <a:endParaRPr lang="en-US"/>
        </a:p>
      </dgm:t>
    </dgm:pt>
    <dgm:pt modelId="{BF83C7FC-B1DE-4D0C-B107-6D7C7CC0A3E1}" type="sibTrans" cxnId="{8449DAED-DB60-4C6E-8674-F2E3EACCD972}">
      <dgm:prSet/>
      <dgm:spPr/>
      <dgm:t>
        <a:bodyPr/>
        <a:lstStyle/>
        <a:p>
          <a:endParaRPr lang="en-US"/>
        </a:p>
      </dgm:t>
    </dgm:pt>
    <dgm:pt modelId="{DE774820-938E-409E-97F1-982FD857D541}">
      <dgm:prSet phldrT="[Text]" custT="1"/>
      <dgm:spPr/>
      <dgm:t>
        <a:bodyPr/>
        <a:lstStyle/>
        <a:p>
          <a:r>
            <a:rPr lang="en-US" sz="2000" b="1" dirty="0" smtClean="0"/>
            <a:t>Intensive Didactic Quality Improvement</a:t>
          </a:r>
          <a:r>
            <a:rPr lang="en-US" sz="2000" b="0" dirty="0" smtClean="0"/>
            <a:t>,</a:t>
          </a:r>
        </a:p>
        <a:p>
          <a:r>
            <a:rPr lang="en-US" sz="2000" dirty="0" smtClean="0"/>
            <a:t>≥</a:t>
          </a:r>
          <a:r>
            <a:rPr lang="en-US" sz="2000" b="0" dirty="0" smtClean="0"/>
            <a:t>8 hours CME/CEU</a:t>
          </a:r>
          <a:endParaRPr lang="en-US" sz="2000" b="0" dirty="0"/>
        </a:p>
      </dgm:t>
    </dgm:pt>
    <dgm:pt modelId="{0DDAC4B6-462F-4E7E-A96A-0F5309455A16}" type="parTrans" cxnId="{5A9D8DB8-50E1-44D1-BA78-9CAA7FC2D9FD}">
      <dgm:prSet/>
      <dgm:spPr/>
      <dgm:t>
        <a:bodyPr/>
        <a:lstStyle/>
        <a:p>
          <a:endParaRPr lang="en-US"/>
        </a:p>
      </dgm:t>
    </dgm:pt>
    <dgm:pt modelId="{42B434FC-C152-461E-A473-E9DA36E98CE4}" type="sibTrans" cxnId="{5A9D8DB8-50E1-44D1-BA78-9CAA7FC2D9FD}">
      <dgm:prSet/>
      <dgm:spPr/>
      <dgm:t>
        <a:bodyPr/>
        <a:lstStyle/>
        <a:p>
          <a:endParaRPr lang="en-US"/>
        </a:p>
      </dgm:t>
    </dgm:pt>
    <dgm:pt modelId="{CD19F766-8140-423B-9D1A-47A515822E56}">
      <dgm:prSet phldrT="[Text]" custT="1"/>
      <dgm:spPr/>
      <dgm:t>
        <a:bodyPr/>
        <a:lstStyle/>
        <a:p>
          <a:r>
            <a:rPr lang="en-US" sz="2000" dirty="0" smtClean="0"/>
            <a:t>Initiate local QI Project to improve care for older Veterans</a:t>
          </a:r>
          <a:endParaRPr lang="en-US" sz="2000" b="0" dirty="0"/>
        </a:p>
      </dgm:t>
    </dgm:pt>
    <dgm:pt modelId="{2121052D-51E4-4335-9573-10EB74E02933}" type="parTrans" cxnId="{FEB1FC2C-63C8-4215-A5F3-454EE47604C8}">
      <dgm:prSet/>
      <dgm:spPr/>
      <dgm:t>
        <a:bodyPr/>
        <a:lstStyle/>
        <a:p>
          <a:endParaRPr lang="en-US"/>
        </a:p>
      </dgm:t>
    </dgm:pt>
    <dgm:pt modelId="{A5F59E8B-C468-4A60-B728-0E024DCE7484}" type="sibTrans" cxnId="{FEB1FC2C-63C8-4215-A5F3-454EE47604C8}">
      <dgm:prSet/>
      <dgm:spPr/>
      <dgm:t>
        <a:bodyPr/>
        <a:lstStyle/>
        <a:p>
          <a:endParaRPr lang="en-US"/>
        </a:p>
      </dgm:t>
    </dgm:pt>
    <dgm:pt modelId="{2C7E15E6-E559-4C30-963E-466114B387B4}" type="pres">
      <dgm:prSet presAssocID="{CDE42D07-A755-43A7-84C3-7D7CFAABE1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5753B0-FD9E-4C13-809A-F5B7C9222570}" type="pres">
      <dgm:prSet presAssocID="{00D52343-AC0A-46E2-A5DE-91644F53A643}" presName="root1" presStyleCnt="0"/>
      <dgm:spPr/>
      <dgm:t>
        <a:bodyPr/>
        <a:lstStyle/>
        <a:p>
          <a:endParaRPr lang="en-US"/>
        </a:p>
      </dgm:t>
    </dgm:pt>
    <dgm:pt modelId="{97987855-4280-42CD-B748-099771537824}" type="pres">
      <dgm:prSet presAssocID="{00D52343-AC0A-46E2-A5DE-91644F53A643}" presName="LevelOneTextNode" presStyleLbl="node0" presStyleIdx="0" presStyleCnt="1" custScaleX="171697" custScaleY="1850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C1C53-D559-44F2-B5FE-B6948569A5B2}" type="pres">
      <dgm:prSet presAssocID="{00D52343-AC0A-46E2-A5DE-91644F53A643}" presName="level2hierChild" presStyleCnt="0"/>
      <dgm:spPr/>
      <dgm:t>
        <a:bodyPr/>
        <a:lstStyle/>
        <a:p>
          <a:endParaRPr lang="en-US"/>
        </a:p>
      </dgm:t>
    </dgm:pt>
    <dgm:pt modelId="{EA4A4821-496B-4C7D-8663-BE4B7B7497BF}" type="pres">
      <dgm:prSet presAssocID="{73D7BDC3-DC74-4556-B3F4-4D8786EC6B92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65D6A917-2344-4794-9387-695ED2397FEE}" type="pres">
      <dgm:prSet presAssocID="{73D7BDC3-DC74-4556-B3F4-4D8786EC6B92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8C3F7D2-4226-4813-9E21-E569D21BD4C4}" type="pres">
      <dgm:prSet presAssocID="{675B306A-152B-4343-84B3-FB3922FE8879}" presName="root2" presStyleCnt="0"/>
      <dgm:spPr/>
      <dgm:t>
        <a:bodyPr/>
        <a:lstStyle/>
        <a:p>
          <a:endParaRPr lang="en-US"/>
        </a:p>
      </dgm:t>
    </dgm:pt>
    <dgm:pt modelId="{8B94DF73-EC06-457F-B290-CDD815950BE1}" type="pres">
      <dgm:prSet presAssocID="{675B306A-152B-4343-84B3-FB3922FE8879}" presName="LevelTwoTextNode" presStyleLbl="node2" presStyleIdx="0" presStyleCnt="3" custScaleX="310215" custScaleY="1539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82DA0B-2BB1-45B8-96B3-DA01B2DB01BA}" type="pres">
      <dgm:prSet presAssocID="{675B306A-152B-4343-84B3-FB3922FE8879}" presName="level3hierChild" presStyleCnt="0"/>
      <dgm:spPr/>
      <dgm:t>
        <a:bodyPr/>
        <a:lstStyle/>
        <a:p>
          <a:endParaRPr lang="en-US"/>
        </a:p>
      </dgm:t>
    </dgm:pt>
    <dgm:pt modelId="{0E499A95-3266-43D2-BAE1-A425874B037D}" type="pres">
      <dgm:prSet presAssocID="{0DDAC4B6-462F-4E7E-A96A-0F5309455A16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A9D1AB7-EE24-4D8D-B1F7-90164C6E2EF9}" type="pres">
      <dgm:prSet presAssocID="{0DDAC4B6-462F-4E7E-A96A-0F5309455A1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462C4517-CE60-471F-AFD8-E4654E288FF5}" type="pres">
      <dgm:prSet presAssocID="{DE774820-938E-409E-97F1-982FD857D541}" presName="root2" presStyleCnt="0"/>
      <dgm:spPr/>
      <dgm:t>
        <a:bodyPr/>
        <a:lstStyle/>
        <a:p>
          <a:endParaRPr lang="en-US"/>
        </a:p>
      </dgm:t>
    </dgm:pt>
    <dgm:pt modelId="{B4EAD969-98E4-4314-8DF5-94501C250BDA}" type="pres">
      <dgm:prSet presAssocID="{DE774820-938E-409E-97F1-982FD857D541}" presName="LevelTwoTextNode" presStyleLbl="node2" presStyleIdx="1" presStyleCnt="3" custScaleX="310214" custScaleY="1458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00CD56-DC3D-44EE-97F9-3200262BA2B6}" type="pres">
      <dgm:prSet presAssocID="{DE774820-938E-409E-97F1-982FD857D541}" presName="level3hierChild" presStyleCnt="0"/>
      <dgm:spPr/>
      <dgm:t>
        <a:bodyPr/>
        <a:lstStyle/>
        <a:p>
          <a:endParaRPr lang="en-US"/>
        </a:p>
      </dgm:t>
    </dgm:pt>
    <dgm:pt modelId="{A14CEB63-22E1-48DE-9BBB-6D3310B98C70}" type="pres">
      <dgm:prSet presAssocID="{2121052D-51E4-4335-9573-10EB74E0293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CEFDE5A1-9A9F-47DA-BB4A-4961F114D9B2}" type="pres">
      <dgm:prSet presAssocID="{2121052D-51E4-4335-9573-10EB74E0293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1B9A980-DB01-4822-BE1A-49D3837B277F}" type="pres">
      <dgm:prSet presAssocID="{CD19F766-8140-423B-9D1A-47A515822E56}" presName="root2" presStyleCnt="0"/>
      <dgm:spPr/>
      <dgm:t>
        <a:bodyPr/>
        <a:lstStyle/>
        <a:p>
          <a:endParaRPr lang="en-US"/>
        </a:p>
      </dgm:t>
    </dgm:pt>
    <dgm:pt modelId="{5469AC26-D8DB-4EE3-8807-C1BD65EACF02}" type="pres">
      <dgm:prSet presAssocID="{CD19F766-8140-423B-9D1A-47A515822E56}" presName="LevelTwoTextNode" presStyleLbl="node2" presStyleIdx="2" presStyleCnt="3" custScaleX="308823" custScaleY="150921" custLinFactNeighborX="2292" custLinFactNeighborY="2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8EA632-8793-4364-A681-60FDDB975DB3}" type="pres">
      <dgm:prSet presAssocID="{CD19F766-8140-423B-9D1A-47A515822E56}" presName="level3hierChild" presStyleCnt="0"/>
      <dgm:spPr/>
      <dgm:t>
        <a:bodyPr/>
        <a:lstStyle/>
        <a:p>
          <a:endParaRPr lang="en-US"/>
        </a:p>
      </dgm:t>
    </dgm:pt>
  </dgm:ptLst>
  <dgm:cxnLst>
    <dgm:cxn modelId="{E9C4FE55-F871-4FFB-A9BB-6DF9BE023625}" type="presOf" srcId="{CDE42D07-A755-43A7-84C3-7D7CFAABE16F}" destId="{2C7E15E6-E559-4C30-963E-466114B387B4}" srcOrd="0" destOrd="0" presId="urn:microsoft.com/office/officeart/2005/8/layout/hierarchy2"/>
    <dgm:cxn modelId="{7316E99D-34B6-4EE2-A83B-5CCC5769E58D}" type="presOf" srcId="{DE774820-938E-409E-97F1-982FD857D541}" destId="{B4EAD969-98E4-4314-8DF5-94501C250BDA}" srcOrd="0" destOrd="0" presId="urn:microsoft.com/office/officeart/2005/8/layout/hierarchy2"/>
    <dgm:cxn modelId="{00B8C161-F4C1-4140-A791-1E6FEEAF343D}" type="presOf" srcId="{CD19F766-8140-423B-9D1A-47A515822E56}" destId="{5469AC26-D8DB-4EE3-8807-C1BD65EACF02}" srcOrd="0" destOrd="0" presId="urn:microsoft.com/office/officeart/2005/8/layout/hierarchy2"/>
    <dgm:cxn modelId="{F9DA11AF-1B61-4F0A-BF19-05C725CFDE7B}" type="presOf" srcId="{73D7BDC3-DC74-4556-B3F4-4D8786EC6B92}" destId="{EA4A4821-496B-4C7D-8663-BE4B7B7497BF}" srcOrd="0" destOrd="0" presId="urn:microsoft.com/office/officeart/2005/8/layout/hierarchy2"/>
    <dgm:cxn modelId="{FEB1FC2C-63C8-4215-A5F3-454EE47604C8}" srcId="{00D52343-AC0A-46E2-A5DE-91644F53A643}" destId="{CD19F766-8140-423B-9D1A-47A515822E56}" srcOrd="2" destOrd="0" parTransId="{2121052D-51E4-4335-9573-10EB74E02933}" sibTransId="{A5F59E8B-C468-4A60-B728-0E024DCE7484}"/>
    <dgm:cxn modelId="{8A615109-A17D-425A-8190-F55B73207FB4}" type="presOf" srcId="{2121052D-51E4-4335-9573-10EB74E02933}" destId="{A14CEB63-22E1-48DE-9BBB-6D3310B98C70}" srcOrd="0" destOrd="0" presId="urn:microsoft.com/office/officeart/2005/8/layout/hierarchy2"/>
    <dgm:cxn modelId="{8449DAED-DB60-4C6E-8674-F2E3EACCD972}" srcId="{00D52343-AC0A-46E2-A5DE-91644F53A643}" destId="{675B306A-152B-4343-84B3-FB3922FE8879}" srcOrd="0" destOrd="0" parTransId="{73D7BDC3-DC74-4556-B3F4-4D8786EC6B92}" sibTransId="{BF83C7FC-B1DE-4D0C-B107-6D7C7CC0A3E1}"/>
    <dgm:cxn modelId="{2B1EF8A7-AB71-4C86-BC49-E50312BE4065}" type="presOf" srcId="{73D7BDC3-DC74-4556-B3F4-4D8786EC6B92}" destId="{65D6A917-2344-4794-9387-695ED2397FEE}" srcOrd="1" destOrd="0" presId="urn:microsoft.com/office/officeart/2005/8/layout/hierarchy2"/>
    <dgm:cxn modelId="{4F64D0FA-27FA-4845-836F-701F8EA3A6F7}" type="presOf" srcId="{00D52343-AC0A-46E2-A5DE-91644F53A643}" destId="{97987855-4280-42CD-B748-099771537824}" srcOrd="0" destOrd="0" presId="urn:microsoft.com/office/officeart/2005/8/layout/hierarchy2"/>
    <dgm:cxn modelId="{BD29C1EE-3D91-4B1B-9ED3-08469BC3CE67}" type="presOf" srcId="{0DDAC4B6-462F-4E7E-A96A-0F5309455A16}" destId="{0A9D1AB7-EE24-4D8D-B1F7-90164C6E2EF9}" srcOrd="1" destOrd="0" presId="urn:microsoft.com/office/officeart/2005/8/layout/hierarchy2"/>
    <dgm:cxn modelId="{B38D41D1-C19F-4833-9741-9BD2A3FD123A}" srcId="{CDE42D07-A755-43A7-84C3-7D7CFAABE16F}" destId="{00D52343-AC0A-46E2-A5DE-91644F53A643}" srcOrd="0" destOrd="0" parTransId="{75F74C4D-8C0C-4E79-A81A-157194AE5DB4}" sibTransId="{E8185F8C-71FA-4718-9DB4-0F455CAA553B}"/>
    <dgm:cxn modelId="{8B548988-794F-4EC2-B857-BB8173CF9981}" type="presOf" srcId="{2121052D-51E4-4335-9573-10EB74E02933}" destId="{CEFDE5A1-9A9F-47DA-BB4A-4961F114D9B2}" srcOrd="1" destOrd="0" presId="urn:microsoft.com/office/officeart/2005/8/layout/hierarchy2"/>
    <dgm:cxn modelId="{EE76942C-37E6-406B-9388-8CD5F0AD4FD1}" type="presOf" srcId="{675B306A-152B-4343-84B3-FB3922FE8879}" destId="{8B94DF73-EC06-457F-B290-CDD815950BE1}" srcOrd="0" destOrd="0" presId="urn:microsoft.com/office/officeart/2005/8/layout/hierarchy2"/>
    <dgm:cxn modelId="{3030BE1F-7E08-4E2C-8022-1F56458213B1}" type="presOf" srcId="{0DDAC4B6-462F-4E7E-A96A-0F5309455A16}" destId="{0E499A95-3266-43D2-BAE1-A425874B037D}" srcOrd="0" destOrd="0" presId="urn:microsoft.com/office/officeart/2005/8/layout/hierarchy2"/>
    <dgm:cxn modelId="{5A9D8DB8-50E1-44D1-BA78-9CAA7FC2D9FD}" srcId="{00D52343-AC0A-46E2-A5DE-91644F53A643}" destId="{DE774820-938E-409E-97F1-982FD857D541}" srcOrd="1" destOrd="0" parTransId="{0DDAC4B6-462F-4E7E-A96A-0F5309455A16}" sibTransId="{42B434FC-C152-461E-A473-E9DA36E98CE4}"/>
    <dgm:cxn modelId="{4A72CA0E-0608-49B5-9C0B-CF3DC09FFA98}" type="presParOf" srcId="{2C7E15E6-E559-4C30-963E-466114B387B4}" destId="{D45753B0-FD9E-4C13-809A-F5B7C9222570}" srcOrd="0" destOrd="0" presId="urn:microsoft.com/office/officeart/2005/8/layout/hierarchy2"/>
    <dgm:cxn modelId="{3B872115-7B21-4DFC-8708-016C106CDB27}" type="presParOf" srcId="{D45753B0-FD9E-4C13-809A-F5B7C9222570}" destId="{97987855-4280-42CD-B748-099771537824}" srcOrd="0" destOrd="0" presId="urn:microsoft.com/office/officeart/2005/8/layout/hierarchy2"/>
    <dgm:cxn modelId="{E5D183E1-1909-4BDB-9158-403842E0CB16}" type="presParOf" srcId="{D45753B0-FD9E-4C13-809A-F5B7C9222570}" destId="{A25C1C53-D559-44F2-B5FE-B6948569A5B2}" srcOrd="1" destOrd="0" presId="urn:microsoft.com/office/officeart/2005/8/layout/hierarchy2"/>
    <dgm:cxn modelId="{2CE1A323-1357-4CDA-970E-4F7EBC99DC0B}" type="presParOf" srcId="{A25C1C53-D559-44F2-B5FE-B6948569A5B2}" destId="{EA4A4821-496B-4C7D-8663-BE4B7B7497BF}" srcOrd="0" destOrd="0" presId="urn:microsoft.com/office/officeart/2005/8/layout/hierarchy2"/>
    <dgm:cxn modelId="{1FA1D611-CB15-4E25-BBAC-6C3477CC22FB}" type="presParOf" srcId="{EA4A4821-496B-4C7D-8663-BE4B7B7497BF}" destId="{65D6A917-2344-4794-9387-695ED2397FEE}" srcOrd="0" destOrd="0" presId="urn:microsoft.com/office/officeart/2005/8/layout/hierarchy2"/>
    <dgm:cxn modelId="{4EB8D314-6754-4A43-9C74-E0AF130E992E}" type="presParOf" srcId="{A25C1C53-D559-44F2-B5FE-B6948569A5B2}" destId="{F8C3F7D2-4226-4813-9E21-E569D21BD4C4}" srcOrd="1" destOrd="0" presId="urn:microsoft.com/office/officeart/2005/8/layout/hierarchy2"/>
    <dgm:cxn modelId="{87DCA04F-75CE-496C-B260-ADA5F9DC9F12}" type="presParOf" srcId="{F8C3F7D2-4226-4813-9E21-E569D21BD4C4}" destId="{8B94DF73-EC06-457F-B290-CDD815950BE1}" srcOrd="0" destOrd="0" presId="urn:microsoft.com/office/officeart/2005/8/layout/hierarchy2"/>
    <dgm:cxn modelId="{43E2CCC3-A975-4009-A527-0B15505F2973}" type="presParOf" srcId="{F8C3F7D2-4226-4813-9E21-E569D21BD4C4}" destId="{4082DA0B-2BB1-45B8-96B3-DA01B2DB01BA}" srcOrd="1" destOrd="0" presId="urn:microsoft.com/office/officeart/2005/8/layout/hierarchy2"/>
    <dgm:cxn modelId="{B47B7B8A-E7BC-44CC-AFD0-19E7AACB6C52}" type="presParOf" srcId="{A25C1C53-D559-44F2-B5FE-B6948569A5B2}" destId="{0E499A95-3266-43D2-BAE1-A425874B037D}" srcOrd="2" destOrd="0" presId="urn:microsoft.com/office/officeart/2005/8/layout/hierarchy2"/>
    <dgm:cxn modelId="{273FA8D9-A414-4EE6-AA80-07B2D6315BA7}" type="presParOf" srcId="{0E499A95-3266-43D2-BAE1-A425874B037D}" destId="{0A9D1AB7-EE24-4D8D-B1F7-90164C6E2EF9}" srcOrd="0" destOrd="0" presId="urn:microsoft.com/office/officeart/2005/8/layout/hierarchy2"/>
    <dgm:cxn modelId="{C0454966-E9A4-4160-BD1B-27B2B065305E}" type="presParOf" srcId="{A25C1C53-D559-44F2-B5FE-B6948569A5B2}" destId="{462C4517-CE60-471F-AFD8-E4654E288FF5}" srcOrd="3" destOrd="0" presId="urn:microsoft.com/office/officeart/2005/8/layout/hierarchy2"/>
    <dgm:cxn modelId="{9AB15F2A-3237-418D-A1B4-9B95D72BF327}" type="presParOf" srcId="{462C4517-CE60-471F-AFD8-E4654E288FF5}" destId="{B4EAD969-98E4-4314-8DF5-94501C250BDA}" srcOrd="0" destOrd="0" presId="urn:microsoft.com/office/officeart/2005/8/layout/hierarchy2"/>
    <dgm:cxn modelId="{341D3352-FD3F-4891-A4DC-3C8AD8EE81E6}" type="presParOf" srcId="{462C4517-CE60-471F-AFD8-E4654E288FF5}" destId="{ED00CD56-DC3D-44EE-97F9-3200262BA2B6}" srcOrd="1" destOrd="0" presId="urn:microsoft.com/office/officeart/2005/8/layout/hierarchy2"/>
    <dgm:cxn modelId="{EF18E63F-C691-4B15-A086-B272772D293A}" type="presParOf" srcId="{A25C1C53-D559-44F2-B5FE-B6948569A5B2}" destId="{A14CEB63-22E1-48DE-9BBB-6D3310B98C70}" srcOrd="4" destOrd="0" presId="urn:microsoft.com/office/officeart/2005/8/layout/hierarchy2"/>
    <dgm:cxn modelId="{B976495B-852E-4156-BF0B-3AA29F8E4C1A}" type="presParOf" srcId="{A14CEB63-22E1-48DE-9BBB-6D3310B98C70}" destId="{CEFDE5A1-9A9F-47DA-BB4A-4961F114D9B2}" srcOrd="0" destOrd="0" presId="urn:microsoft.com/office/officeart/2005/8/layout/hierarchy2"/>
    <dgm:cxn modelId="{0BB4EAF0-6FFA-4095-B63D-EA16C4422E50}" type="presParOf" srcId="{A25C1C53-D559-44F2-B5FE-B6948569A5B2}" destId="{81B9A980-DB01-4822-BE1A-49D3837B277F}" srcOrd="5" destOrd="0" presId="urn:microsoft.com/office/officeart/2005/8/layout/hierarchy2"/>
    <dgm:cxn modelId="{F0628168-7B69-4715-9596-153A1C7F911F}" type="presParOf" srcId="{81B9A980-DB01-4822-BE1A-49D3837B277F}" destId="{5469AC26-D8DB-4EE3-8807-C1BD65EACF02}" srcOrd="0" destOrd="0" presId="urn:microsoft.com/office/officeart/2005/8/layout/hierarchy2"/>
    <dgm:cxn modelId="{CFA6BC3B-27FC-4BD5-9E58-75C239C7C85B}" type="presParOf" srcId="{81B9A980-DB01-4822-BE1A-49D3837B277F}" destId="{6F8EA632-8793-4364-A681-60FDDB975DB3}" srcOrd="1" destOrd="0" presId="urn:microsoft.com/office/officeart/2005/8/layout/hierarchy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C64A55-0A9E-4143-93A6-9C346425727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3A930B-60AD-47C4-A935-0D5AA7BBB065}">
      <dgm:prSet phldrT="[Text]" custT="1"/>
      <dgm:spPr/>
      <dgm:t>
        <a:bodyPr/>
        <a:lstStyle/>
        <a:p>
          <a:r>
            <a:rPr lang="en-US" sz="1800" dirty="0" smtClean="0"/>
            <a:t>Optional Components</a:t>
          </a:r>
          <a:endParaRPr lang="en-US" sz="1800" dirty="0"/>
        </a:p>
      </dgm:t>
    </dgm:pt>
    <dgm:pt modelId="{EDA88D0D-7052-42E1-9207-6E7921C52915}" type="parTrans" cxnId="{1477D2F2-D4FB-4522-A473-9616491F10A2}">
      <dgm:prSet/>
      <dgm:spPr/>
      <dgm:t>
        <a:bodyPr/>
        <a:lstStyle/>
        <a:p>
          <a:endParaRPr lang="en-US"/>
        </a:p>
      </dgm:t>
    </dgm:pt>
    <dgm:pt modelId="{1887976A-6453-46D1-BFD9-66E2FB43CF8C}" type="sibTrans" cxnId="{1477D2F2-D4FB-4522-A473-9616491F10A2}">
      <dgm:prSet/>
      <dgm:spPr/>
      <dgm:t>
        <a:bodyPr/>
        <a:lstStyle/>
        <a:p>
          <a:endParaRPr lang="en-US"/>
        </a:p>
      </dgm:t>
    </dgm:pt>
    <dgm:pt modelId="{A321C02B-CA6A-412D-9131-FE0A13B7A09F}">
      <dgm:prSet phldrT="[Text]" custT="1"/>
      <dgm:spPr/>
      <dgm:t>
        <a:bodyPr/>
        <a:lstStyle/>
        <a:p>
          <a:pPr algn="ctr"/>
          <a:r>
            <a:rPr lang="en-US" sz="1400" b="1" dirty="0" smtClean="0"/>
            <a:t>Distance Education</a:t>
          </a:r>
        </a:p>
        <a:p>
          <a:pPr marL="690563" indent="-179388" algn="l">
            <a:tabLst>
              <a:tab pos="1030288" algn="l"/>
            </a:tabLst>
          </a:pPr>
          <a:r>
            <a:rPr lang="en-US" sz="1200" dirty="0" smtClean="0"/>
            <a:t>- QI LiveMeeting &amp; Telephone Conference</a:t>
          </a:r>
        </a:p>
        <a:p>
          <a:pPr marL="690563" indent="-179388" algn="l">
            <a:tabLst>
              <a:tab pos="1030288" algn="l"/>
            </a:tabLst>
          </a:pPr>
          <a:r>
            <a:rPr lang="en-US" sz="1200" dirty="0" smtClean="0"/>
            <a:t>- Aging Successfully Newsletter</a:t>
          </a:r>
        </a:p>
        <a:p>
          <a:pPr marL="690563" indent="-179388" algn="l">
            <a:tabLst>
              <a:tab pos="1030288" algn="l"/>
            </a:tabLst>
          </a:pPr>
          <a:r>
            <a:rPr lang="en-US" sz="1200" dirty="0" smtClean="0"/>
            <a:t>-Webinar Series at request of Geriatric Scholars</a:t>
          </a:r>
        </a:p>
        <a:p>
          <a:pPr marL="690563" indent="-179388" algn="l">
            <a:tabLst>
              <a:tab pos="1030288" algn="l"/>
            </a:tabLst>
          </a:pPr>
          <a:r>
            <a:rPr lang="en-US" sz="1200" dirty="0" smtClean="0"/>
            <a:t>-Web-based education: “Challenges to Delivering Geriatric Care for Veterans in Rural Settings</a:t>
          </a:r>
        </a:p>
        <a:p>
          <a:pPr marL="690563" indent="-179388" algn="l">
            <a:tabLst>
              <a:tab pos="1030288" algn="l"/>
            </a:tabLst>
          </a:pPr>
          <a:r>
            <a:rPr lang="en-US" sz="1200" dirty="0" smtClean="0"/>
            <a:t>-Monthly GRECC Audio Conferences</a:t>
          </a:r>
        </a:p>
      </dgm:t>
    </dgm:pt>
    <dgm:pt modelId="{5AE461C0-EFCD-4106-AD10-CB12B1CEEAC5}" type="parTrans" cxnId="{9407BF6C-A88E-4537-9D07-F82DDA859C69}">
      <dgm:prSet/>
      <dgm:spPr/>
      <dgm:t>
        <a:bodyPr/>
        <a:lstStyle/>
        <a:p>
          <a:endParaRPr lang="en-US"/>
        </a:p>
      </dgm:t>
    </dgm:pt>
    <dgm:pt modelId="{86B7501D-6904-41CF-8524-AD9FE82A4905}" type="sibTrans" cxnId="{9407BF6C-A88E-4537-9D07-F82DDA859C69}">
      <dgm:prSet/>
      <dgm:spPr/>
      <dgm:t>
        <a:bodyPr/>
        <a:lstStyle/>
        <a:p>
          <a:endParaRPr lang="en-US"/>
        </a:p>
      </dgm:t>
    </dgm:pt>
    <dgm:pt modelId="{18408AAB-B360-44CE-9138-1651A198B32D}">
      <dgm:prSet phldrT="[Text]" custT="1"/>
      <dgm:spPr/>
      <dgm:t>
        <a:bodyPr/>
        <a:lstStyle/>
        <a:p>
          <a:r>
            <a:rPr lang="en-US" sz="1600" b="1" dirty="0" smtClean="0"/>
            <a:t>Clinical Practicum, </a:t>
          </a:r>
          <a:r>
            <a:rPr lang="en-US" sz="1600" b="0" dirty="0" smtClean="0"/>
            <a:t>various foci</a:t>
          </a:r>
          <a:endParaRPr lang="en-US" sz="1600" b="0" dirty="0"/>
        </a:p>
      </dgm:t>
    </dgm:pt>
    <dgm:pt modelId="{49C431C8-67A5-4727-A9B0-C9A7178B116B}" type="parTrans" cxnId="{00214BDD-03E6-45F8-8C21-7B2C1992EB73}">
      <dgm:prSet/>
      <dgm:spPr/>
      <dgm:t>
        <a:bodyPr/>
        <a:lstStyle/>
        <a:p>
          <a:endParaRPr lang="en-US"/>
        </a:p>
      </dgm:t>
    </dgm:pt>
    <dgm:pt modelId="{13AA694D-0D05-48E7-B0CE-3FA86CEE08E8}" type="sibTrans" cxnId="{00214BDD-03E6-45F8-8C21-7B2C1992EB73}">
      <dgm:prSet/>
      <dgm:spPr/>
      <dgm:t>
        <a:bodyPr/>
        <a:lstStyle/>
        <a:p>
          <a:endParaRPr lang="en-US"/>
        </a:p>
      </dgm:t>
    </dgm:pt>
    <dgm:pt modelId="{354A2139-BBDE-4BF9-94A4-47340C5AAFFF}">
      <dgm:prSet phldrT="[Text]" custT="1"/>
      <dgm:spPr/>
      <dgm:t>
        <a:bodyPr/>
        <a:lstStyle/>
        <a:p>
          <a:r>
            <a:rPr lang="en-US" sz="1400" b="1" dirty="0" smtClean="0"/>
            <a:t>Mentoring for Clinical </a:t>
          </a:r>
        </a:p>
        <a:p>
          <a:r>
            <a:rPr lang="en-US" sz="1400" b="1" dirty="0" smtClean="0"/>
            <a:t> Coaching for Quality Improvement</a:t>
          </a:r>
          <a:endParaRPr lang="en-US" sz="1400" b="1" dirty="0"/>
        </a:p>
      </dgm:t>
    </dgm:pt>
    <dgm:pt modelId="{63B86906-9C25-484D-A0D7-F539EF4B52F3}" type="parTrans" cxnId="{141E8DED-0CDA-49C3-AC3C-22BA5993A2F8}">
      <dgm:prSet/>
      <dgm:spPr/>
      <dgm:t>
        <a:bodyPr/>
        <a:lstStyle/>
        <a:p>
          <a:endParaRPr lang="en-US"/>
        </a:p>
      </dgm:t>
    </dgm:pt>
    <dgm:pt modelId="{5437FCC2-B5B0-472E-8D01-A6142BF22C13}" type="sibTrans" cxnId="{141E8DED-0CDA-49C3-AC3C-22BA5993A2F8}">
      <dgm:prSet/>
      <dgm:spPr/>
      <dgm:t>
        <a:bodyPr/>
        <a:lstStyle/>
        <a:p>
          <a:endParaRPr lang="en-US"/>
        </a:p>
      </dgm:t>
    </dgm:pt>
    <dgm:pt modelId="{C977A7DB-1E6A-46A4-A80C-CB8B4828FED9}">
      <dgm:prSet phldrT="[Text]" custT="1"/>
      <dgm:spPr/>
      <dgm:t>
        <a:bodyPr/>
        <a:lstStyle/>
        <a:p>
          <a:r>
            <a:rPr lang="en-US" sz="1400" b="1" dirty="0" smtClean="0"/>
            <a:t>Interdisciplinary Team Training</a:t>
          </a:r>
        </a:p>
        <a:p>
          <a:r>
            <a:rPr lang="en-US" sz="1200" b="0" dirty="0" smtClean="0"/>
            <a:t>On-Site &amp; Virtual (Pilot FY11)</a:t>
          </a:r>
          <a:endParaRPr lang="en-US" sz="1200" b="0" dirty="0"/>
        </a:p>
      </dgm:t>
    </dgm:pt>
    <dgm:pt modelId="{9A27C3A5-473E-42D0-A6A6-B7D7CCEAE27C}" type="parTrans" cxnId="{88C437A1-3EB7-41EC-B094-37D5F096F86F}">
      <dgm:prSet/>
      <dgm:spPr/>
      <dgm:t>
        <a:bodyPr/>
        <a:lstStyle/>
        <a:p>
          <a:endParaRPr lang="en-US"/>
        </a:p>
      </dgm:t>
    </dgm:pt>
    <dgm:pt modelId="{CF445EA9-D772-490D-A7F4-C5B633E2BB70}" type="sibTrans" cxnId="{88C437A1-3EB7-41EC-B094-37D5F096F86F}">
      <dgm:prSet/>
      <dgm:spPr/>
      <dgm:t>
        <a:bodyPr/>
        <a:lstStyle/>
        <a:p>
          <a:endParaRPr lang="en-US"/>
        </a:p>
      </dgm:t>
    </dgm:pt>
    <dgm:pt modelId="{CF8315CD-4517-4D35-A4BB-A2817766D114}">
      <dgm:prSet phldrT="[Text]" custT="1"/>
      <dgm:spPr/>
      <dgm:t>
        <a:bodyPr/>
        <a:lstStyle/>
        <a:p>
          <a:r>
            <a:rPr lang="en-US" sz="1600" b="1" dirty="0" smtClean="0"/>
            <a:t>On-Going Support:</a:t>
          </a:r>
        </a:p>
        <a:p>
          <a:r>
            <a:rPr lang="en-US" sz="1600" b="1" dirty="0" smtClean="0"/>
            <a:t>Enduring Educational Materials</a:t>
          </a:r>
        </a:p>
        <a:p>
          <a:r>
            <a:rPr lang="en-US" sz="1600" b="1" dirty="0" smtClean="0"/>
            <a:t>Alumni Geriatric Course intensives &amp; Practica </a:t>
          </a:r>
        </a:p>
      </dgm:t>
    </dgm:pt>
    <dgm:pt modelId="{89936E46-12A3-435B-AB93-2127398BD6D4}" type="parTrans" cxnId="{D96CF6CA-C6F5-42F1-AF10-AB5C0C4EB8F0}">
      <dgm:prSet/>
      <dgm:spPr/>
      <dgm:t>
        <a:bodyPr/>
        <a:lstStyle/>
        <a:p>
          <a:endParaRPr lang="en-US"/>
        </a:p>
      </dgm:t>
    </dgm:pt>
    <dgm:pt modelId="{103CBE27-A401-4D82-B4DF-552B4F4B1FA1}" type="sibTrans" cxnId="{D96CF6CA-C6F5-42F1-AF10-AB5C0C4EB8F0}">
      <dgm:prSet/>
      <dgm:spPr/>
      <dgm:t>
        <a:bodyPr/>
        <a:lstStyle/>
        <a:p>
          <a:endParaRPr lang="en-US"/>
        </a:p>
      </dgm:t>
    </dgm:pt>
    <dgm:pt modelId="{3F2C6F45-56F5-4178-AA7E-79853FB41464}">
      <dgm:prSet phldrT="[Text]" custT="1"/>
      <dgm:spPr/>
      <dgm:t>
        <a:bodyPr/>
        <a:lstStyle/>
        <a:p>
          <a:r>
            <a:rPr lang="en-US" sz="1600" b="1" dirty="0" smtClean="0"/>
            <a:t>Learning Community</a:t>
          </a:r>
          <a:endParaRPr lang="en-US" sz="1600" b="1" dirty="0"/>
        </a:p>
      </dgm:t>
    </dgm:pt>
    <dgm:pt modelId="{143E4FED-95C9-46E1-B5BD-EAA687C47876}" type="parTrans" cxnId="{C5D45508-9E27-4B96-B944-E892E7D8635F}">
      <dgm:prSet/>
      <dgm:spPr/>
      <dgm:t>
        <a:bodyPr/>
        <a:lstStyle/>
        <a:p>
          <a:endParaRPr lang="en-US"/>
        </a:p>
      </dgm:t>
    </dgm:pt>
    <dgm:pt modelId="{E9D0C27A-CF39-489D-B081-B031A0DA201C}" type="sibTrans" cxnId="{C5D45508-9E27-4B96-B944-E892E7D8635F}">
      <dgm:prSet/>
      <dgm:spPr/>
      <dgm:t>
        <a:bodyPr/>
        <a:lstStyle/>
        <a:p>
          <a:endParaRPr lang="en-US"/>
        </a:p>
      </dgm:t>
    </dgm:pt>
    <dgm:pt modelId="{B10B2BE6-E665-46FC-AAFC-977261A93E53}" type="pres">
      <dgm:prSet presAssocID="{E2C64A55-0A9E-4143-93A6-9C346425727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8ADA55-5000-4C3D-8F93-B60D1F34582E}" type="pres">
      <dgm:prSet presAssocID="{493A930B-60AD-47C4-A935-0D5AA7BBB065}" presName="root1" presStyleCnt="0"/>
      <dgm:spPr/>
      <dgm:t>
        <a:bodyPr/>
        <a:lstStyle/>
        <a:p>
          <a:endParaRPr lang="en-US"/>
        </a:p>
      </dgm:t>
    </dgm:pt>
    <dgm:pt modelId="{9ACA6CD3-BE1A-4EE4-A661-20BCB00649B7}" type="pres">
      <dgm:prSet presAssocID="{493A930B-60AD-47C4-A935-0D5AA7BBB065}" presName="LevelOneTextNode" presStyleLbl="node0" presStyleIdx="0" presStyleCnt="1" custScaleX="191559" custScaleY="259289" custLinFactNeighborX="-18226" custLinFactNeighborY="-633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81D89B-3FA9-4901-8C9D-D5E7B5DBA854}" type="pres">
      <dgm:prSet presAssocID="{493A930B-60AD-47C4-A935-0D5AA7BBB065}" presName="level2hierChild" presStyleCnt="0"/>
      <dgm:spPr/>
      <dgm:t>
        <a:bodyPr/>
        <a:lstStyle/>
        <a:p>
          <a:endParaRPr lang="en-US"/>
        </a:p>
      </dgm:t>
    </dgm:pt>
    <dgm:pt modelId="{3C30DA44-9041-46A9-A15B-2302187702C1}" type="pres">
      <dgm:prSet presAssocID="{5AE461C0-EFCD-4106-AD10-CB12B1CEEAC5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4E98C4EF-3E78-4C9F-A3CA-ACBEA9C0142B}" type="pres">
      <dgm:prSet presAssocID="{5AE461C0-EFCD-4106-AD10-CB12B1CEEAC5}" presName="connTx" presStyleLbl="parChTrans1D2" presStyleIdx="0" presStyleCnt="6"/>
      <dgm:spPr/>
      <dgm:t>
        <a:bodyPr/>
        <a:lstStyle/>
        <a:p>
          <a:endParaRPr lang="en-US"/>
        </a:p>
      </dgm:t>
    </dgm:pt>
    <dgm:pt modelId="{A9106CD5-D0C9-4823-A05E-23B4151B7A13}" type="pres">
      <dgm:prSet presAssocID="{A321C02B-CA6A-412D-9131-FE0A13B7A09F}" presName="root2" presStyleCnt="0"/>
      <dgm:spPr/>
      <dgm:t>
        <a:bodyPr/>
        <a:lstStyle/>
        <a:p>
          <a:endParaRPr lang="en-US"/>
        </a:p>
      </dgm:t>
    </dgm:pt>
    <dgm:pt modelId="{FC70A0B2-71E4-44C6-9CFF-AB242350288B}" type="pres">
      <dgm:prSet presAssocID="{A321C02B-CA6A-412D-9131-FE0A13B7A09F}" presName="LevelTwoTextNode" presStyleLbl="node2" presStyleIdx="0" presStyleCnt="6" custScaleX="484534" custScaleY="338873" custLinFactNeighborX="-1505" custLinFactNeighborY="-74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66B430-D991-43D8-AD73-22BE7C44F37B}" type="pres">
      <dgm:prSet presAssocID="{A321C02B-CA6A-412D-9131-FE0A13B7A09F}" presName="level3hierChild" presStyleCnt="0"/>
      <dgm:spPr/>
      <dgm:t>
        <a:bodyPr/>
        <a:lstStyle/>
        <a:p>
          <a:endParaRPr lang="en-US"/>
        </a:p>
      </dgm:t>
    </dgm:pt>
    <dgm:pt modelId="{06FC7281-820E-4A0F-91EF-2920CBCC705F}" type="pres">
      <dgm:prSet presAssocID="{49C431C8-67A5-4727-A9B0-C9A7178B116B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A0B353E3-C24D-40F3-928F-11BD89914DAA}" type="pres">
      <dgm:prSet presAssocID="{49C431C8-67A5-4727-A9B0-C9A7178B116B}" presName="connTx" presStyleLbl="parChTrans1D2" presStyleIdx="1" presStyleCnt="6"/>
      <dgm:spPr/>
      <dgm:t>
        <a:bodyPr/>
        <a:lstStyle/>
        <a:p>
          <a:endParaRPr lang="en-US"/>
        </a:p>
      </dgm:t>
    </dgm:pt>
    <dgm:pt modelId="{DB7936F3-18A2-4D94-B414-2CD29F55514B}" type="pres">
      <dgm:prSet presAssocID="{18408AAB-B360-44CE-9138-1651A198B32D}" presName="root2" presStyleCnt="0"/>
      <dgm:spPr/>
      <dgm:t>
        <a:bodyPr/>
        <a:lstStyle/>
        <a:p>
          <a:endParaRPr lang="en-US"/>
        </a:p>
      </dgm:t>
    </dgm:pt>
    <dgm:pt modelId="{5C91AB6A-27AF-4646-BF00-1ED29F151B81}" type="pres">
      <dgm:prSet presAssocID="{18408AAB-B360-44CE-9138-1651A198B32D}" presName="LevelTwoTextNode" presStyleLbl="node2" presStyleIdx="1" presStyleCnt="6" custScaleX="336515" custScaleY="105245" custLinFactNeighborX="70945" custLinFactNeighborY="-56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FFB32C-0F52-4FB7-90AA-A947D504CEC0}" type="pres">
      <dgm:prSet presAssocID="{18408AAB-B360-44CE-9138-1651A198B32D}" presName="level3hierChild" presStyleCnt="0"/>
      <dgm:spPr/>
      <dgm:t>
        <a:bodyPr/>
        <a:lstStyle/>
        <a:p>
          <a:endParaRPr lang="en-US"/>
        </a:p>
      </dgm:t>
    </dgm:pt>
    <dgm:pt modelId="{931F6CDA-CD3D-4B52-9B7C-2A360C19FF1A}" type="pres">
      <dgm:prSet presAssocID="{63B86906-9C25-484D-A0D7-F539EF4B52F3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D9513D12-411E-429E-95F2-462CBACF8077}" type="pres">
      <dgm:prSet presAssocID="{63B86906-9C25-484D-A0D7-F539EF4B52F3}" presName="connTx" presStyleLbl="parChTrans1D2" presStyleIdx="2" presStyleCnt="6"/>
      <dgm:spPr/>
      <dgm:t>
        <a:bodyPr/>
        <a:lstStyle/>
        <a:p>
          <a:endParaRPr lang="en-US"/>
        </a:p>
      </dgm:t>
    </dgm:pt>
    <dgm:pt modelId="{03B70712-D044-449D-B6CF-AB3650F73EC3}" type="pres">
      <dgm:prSet presAssocID="{354A2139-BBDE-4BF9-94A4-47340C5AAFFF}" presName="root2" presStyleCnt="0"/>
      <dgm:spPr/>
      <dgm:t>
        <a:bodyPr/>
        <a:lstStyle/>
        <a:p>
          <a:endParaRPr lang="en-US"/>
        </a:p>
      </dgm:t>
    </dgm:pt>
    <dgm:pt modelId="{57E465C3-CA79-4437-978F-0AED4C8D76A0}" type="pres">
      <dgm:prSet presAssocID="{354A2139-BBDE-4BF9-94A4-47340C5AAFFF}" presName="LevelTwoTextNode" presStyleLbl="node2" presStyleIdx="2" presStyleCnt="6" custScaleX="336407" custScaleY="106248" custLinFactNeighborX="68966" custLinFactNeighborY="18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3BACF0-E5BB-402A-9D06-89361B571EAD}" type="pres">
      <dgm:prSet presAssocID="{354A2139-BBDE-4BF9-94A4-47340C5AAFFF}" presName="level3hierChild" presStyleCnt="0"/>
      <dgm:spPr/>
      <dgm:t>
        <a:bodyPr/>
        <a:lstStyle/>
        <a:p>
          <a:endParaRPr lang="en-US"/>
        </a:p>
      </dgm:t>
    </dgm:pt>
    <dgm:pt modelId="{7456D12C-2BC1-4055-BBA4-1B482C67AEE5}" type="pres">
      <dgm:prSet presAssocID="{143E4FED-95C9-46E1-B5BD-EAA687C47876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552E1F55-14C6-461F-9300-C56C503B4248}" type="pres">
      <dgm:prSet presAssocID="{143E4FED-95C9-46E1-B5BD-EAA687C47876}" presName="connTx" presStyleLbl="parChTrans1D2" presStyleIdx="3" presStyleCnt="6"/>
      <dgm:spPr/>
      <dgm:t>
        <a:bodyPr/>
        <a:lstStyle/>
        <a:p>
          <a:endParaRPr lang="en-US"/>
        </a:p>
      </dgm:t>
    </dgm:pt>
    <dgm:pt modelId="{2F99B27C-E47C-498E-9928-B77BB1CC9B95}" type="pres">
      <dgm:prSet presAssocID="{3F2C6F45-56F5-4178-AA7E-79853FB41464}" presName="root2" presStyleCnt="0"/>
      <dgm:spPr/>
      <dgm:t>
        <a:bodyPr/>
        <a:lstStyle/>
        <a:p>
          <a:endParaRPr lang="en-US"/>
        </a:p>
      </dgm:t>
    </dgm:pt>
    <dgm:pt modelId="{E6BE8DED-D212-478C-A184-756F87A45868}" type="pres">
      <dgm:prSet presAssocID="{3F2C6F45-56F5-4178-AA7E-79853FB41464}" presName="LevelTwoTextNode" presStyleLbl="node2" presStyleIdx="3" presStyleCnt="6" custScaleX="328845" custScaleY="104642" custLinFactNeighborX="76115" custLinFactNeighborY="-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2B4DF7-E67E-460D-970C-EDB6892614E4}" type="pres">
      <dgm:prSet presAssocID="{3F2C6F45-56F5-4178-AA7E-79853FB41464}" presName="level3hierChild" presStyleCnt="0"/>
      <dgm:spPr/>
      <dgm:t>
        <a:bodyPr/>
        <a:lstStyle/>
        <a:p>
          <a:endParaRPr lang="en-US"/>
        </a:p>
      </dgm:t>
    </dgm:pt>
    <dgm:pt modelId="{DFFACE36-A8F7-487D-AF88-459D1BABE4B5}" type="pres">
      <dgm:prSet presAssocID="{9A27C3A5-473E-42D0-A6A6-B7D7CCEAE27C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76D7C832-15BA-454A-A8D8-D8A8C059FEA2}" type="pres">
      <dgm:prSet presAssocID="{9A27C3A5-473E-42D0-A6A6-B7D7CCEAE27C}" presName="connTx" presStyleLbl="parChTrans1D2" presStyleIdx="4" presStyleCnt="6"/>
      <dgm:spPr/>
      <dgm:t>
        <a:bodyPr/>
        <a:lstStyle/>
        <a:p>
          <a:endParaRPr lang="en-US"/>
        </a:p>
      </dgm:t>
    </dgm:pt>
    <dgm:pt modelId="{30769C4C-54D9-493E-BC09-24077995D80E}" type="pres">
      <dgm:prSet presAssocID="{C977A7DB-1E6A-46A4-A80C-CB8B4828FED9}" presName="root2" presStyleCnt="0"/>
      <dgm:spPr/>
      <dgm:t>
        <a:bodyPr/>
        <a:lstStyle/>
        <a:p>
          <a:endParaRPr lang="en-US"/>
        </a:p>
      </dgm:t>
    </dgm:pt>
    <dgm:pt modelId="{736F7075-09D0-409C-8D41-FFDE21730AC4}" type="pres">
      <dgm:prSet presAssocID="{C977A7DB-1E6A-46A4-A80C-CB8B4828FED9}" presName="LevelTwoTextNode" presStyleLbl="node2" presStyleIdx="4" presStyleCnt="6" custScaleX="326725" custScaleY="95234" custLinFactNeighborX="76115" custLinFactNeighborY="-9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505D0B-8B4B-4829-B82D-D1A73AB37779}" type="pres">
      <dgm:prSet presAssocID="{C977A7DB-1E6A-46A4-A80C-CB8B4828FED9}" presName="level3hierChild" presStyleCnt="0"/>
      <dgm:spPr/>
      <dgm:t>
        <a:bodyPr/>
        <a:lstStyle/>
        <a:p>
          <a:endParaRPr lang="en-US"/>
        </a:p>
      </dgm:t>
    </dgm:pt>
    <dgm:pt modelId="{862ADB08-04E2-4BF3-A05A-34607F92CEBE}" type="pres">
      <dgm:prSet presAssocID="{89936E46-12A3-435B-AB93-2127398BD6D4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A85AC090-C96A-487D-88F4-712B0930C4F8}" type="pres">
      <dgm:prSet presAssocID="{89936E46-12A3-435B-AB93-2127398BD6D4}" presName="connTx" presStyleLbl="parChTrans1D2" presStyleIdx="5" presStyleCnt="6"/>
      <dgm:spPr/>
      <dgm:t>
        <a:bodyPr/>
        <a:lstStyle/>
        <a:p>
          <a:endParaRPr lang="en-US"/>
        </a:p>
      </dgm:t>
    </dgm:pt>
    <dgm:pt modelId="{0D210C23-1B83-4A12-B0A1-5D07596F168D}" type="pres">
      <dgm:prSet presAssocID="{CF8315CD-4517-4D35-A4BB-A2817766D114}" presName="root2" presStyleCnt="0"/>
      <dgm:spPr/>
      <dgm:t>
        <a:bodyPr/>
        <a:lstStyle/>
        <a:p>
          <a:endParaRPr lang="en-US"/>
        </a:p>
      </dgm:t>
    </dgm:pt>
    <dgm:pt modelId="{501EA8FA-D6F7-4582-B5BA-DDE309243C03}" type="pres">
      <dgm:prSet presAssocID="{CF8315CD-4517-4D35-A4BB-A2817766D114}" presName="LevelTwoTextNode" presStyleLbl="node2" presStyleIdx="5" presStyleCnt="6" custScaleX="473838" custScaleY="200580" custLinFactNeighborX="7569" custLinFactNeighborY="-8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1DCE0E-CEE4-4E99-B900-03C3049DA24F}" type="pres">
      <dgm:prSet presAssocID="{CF8315CD-4517-4D35-A4BB-A2817766D114}" presName="level3hierChild" presStyleCnt="0"/>
      <dgm:spPr/>
      <dgm:t>
        <a:bodyPr/>
        <a:lstStyle/>
        <a:p>
          <a:endParaRPr lang="en-US"/>
        </a:p>
      </dgm:t>
    </dgm:pt>
  </dgm:ptLst>
  <dgm:cxnLst>
    <dgm:cxn modelId="{9407BF6C-A88E-4537-9D07-F82DDA859C69}" srcId="{493A930B-60AD-47C4-A935-0D5AA7BBB065}" destId="{A321C02B-CA6A-412D-9131-FE0A13B7A09F}" srcOrd="0" destOrd="0" parTransId="{5AE461C0-EFCD-4106-AD10-CB12B1CEEAC5}" sibTransId="{86B7501D-6904-41CF-8524-AD9FE82A4905}"/>
    <dgm:cxn modelId="{921B4AE0-F34E-4292-B74E-1DE10ECCF973}" type="presOf" srcId="{143E4FED-95C9-46E1-B5BD-EAA687C47876}" destId="{552E1F55-14C6-461F-9300-C56C503B4248}" srcOrd="1" destOrd="0" presId="urn:microsoft.com/office/officeart/2005/8/layout/hierarchy2"/>
    <dgm:cxn modelId="{27C30280-B069-4C70-9FEF-1CC621F3FF84}" type="presOf" srcId="{49C431C8-67A5-4727-A9B0-C9A7178B116B}" destId="{A0B353E3-C24D-40F3-928F-11BD89914DAA}" srcOrd="1" destOrd="0" presId="urn:microsoft.com/office/officeart/2005/8/layout/hierarchy2"/>
    <dgm:cxn modelId="{4589CA96-96EF-4386-B855-62A1E7702998}" type="presOf" srcId="{63B86906-9C25-484D-A0D7-F539EF4B52F3}" destId="{931F6CDA-CD3D-4B52-9B7C-2A360C19FF1A}" srcOrd="0" destOrd="0" presId="urn:microsoft.com/office/officeart/2005/8/layout/hierarchy2"/>
    <dgm:cxn modelId="{F95AE3CC-249A-4E71-9245-F9905E78BDB5}" type="presOf" srcId="{9A27C3A5-473E-42D0-A6A6-B7D7CCEAE27C}" destId="{76D7C832-15BA-454A-A8D8-D8A8C059FEA2}" srcOrd="1" destOrd="0" presId="urn:microsoft.com/office/officeart/2005/8/layout/hierarchy2"/>
    <dgm:cxn modelId="{52F0282C-CC4D-4950-AE71-5227B8179AD5}" type="presOf" srcId="{9A27C3A5-473E-42D0-A6A6-B7D7CCEAE27C}" destId="{DFFACE36-A8F7-487D-AF88-459D1BABE4B5}" srcOrd="0" destOrd="0" presId="urn:microsoft.com/office/officeart/2005/8/layout/hierarchy2"/>
    <dgm:cxn modelId="{3D2D53CB-B2F2-4E96-AB56-E064968979DD}" type="presOf" srcId="{143E4FED-95C9-46E1-B5BD-EAA687C47876}" destId="{7456D12C-2BC1-4055-BBA4-1B482C67AEE5}" srcOrd="0" destOrd="0" presId="urn:microsoft.com/office/officeart/2005/8/layout/hierarchy2"/>
    <dgm:cxn modelId="{BD274102-BE41-43B0-BE7D-786D8DBEB68F}" type="presOf" srcId="{493A930B-60AD-47C4-A935-0D5AA7BBB065}" destId="{9ACA6CD3-BE1A-4EE4-A661-20BCB00649B7}" srcOrd="0" destOrd="0" presId="urn:microsoft.com/office/officeart/2005/8/layout/hierarchy2"/>
    <dgm:cxn modelId="{C5D45508-9E27-4B96-B944-E892E7D8635F}" srcId="{493A930B-60AD-47C4-A935-0D5AA7BBB065}" destId="{3F2C6F45-56F5-4178-AA7E-79853FB41464}" srcOrd="3" destOrd="0" parTransId="{143E4FED-95C9-46E1-B5BD-EAA687C47876}" sibTransId="{E9D0C27A-CF39-489D-B081-B031A0DA201C}"/>
    <dgm:cxn modelId="{141E8DED-0CDA-49C3-AC3C-22BA5993A2F8}" srcId="{493A930B-60AD-47C4-A935-0D5AA7BBB065}" destId="{354A2139-BBDE-4BF9-94A4-47340C5AAFFF}" srcOrd="2" destOrd="0" parTransId="{63B86906-9C25-484D-A0D7-F539EF4B52F3}" sibTransId="{5437FCC2-B5B0-472E-8D01-A6142BF22C13}"/>
    <dgm:cxn modelId="{03A0B252-C92B-42A6-9B0C-A359B0C178BB}" type="presOf" srcId="{49C431C8-67A5-4727-A9B0-C9A7178B116B}" destId="{06FC7281-820E-4A0F-91EF-2920CBCC705F}" srcOrd="0" destOrd="0" presId="urn:microsoft.com/office/officeart/2005/8/layout/hierarchy2"/>
    <dgm:cxn modelId="{88E5BD87-D24A-477F-BB83-2225191C2477}" type="presOf" srcId="{89936E46-12A3-435B-AB93-2127398BD6D4}" destId="{862ADB08-04E2-4BF3-A05A-34607F92CEBE}" srcOrd="0" destOrd="0" presId="urn:microsoft.com/office/officeart/2005/8/layout/hierarchy2"/>
    <dgm:cxn modelId="{29F67B56-6144-4C0F-8C6B-BBE0E97E3724}" type="presOf" srcId="{5AE461C0-EFCD-4106-AD10-CB12B1CEEAC5}" destId="{3C30DA44-9041-46A9-A15B-2302187702C1}" srcOrd="0" destOrd="0" presId="urn:microsoft.com/office/officeart/2005/8/layout/hierarchy2"/>
    <dgm:cxn modelId="{25A56544-F4CE-4D0C-814E-5DC68C1F6560}" type="presOf" srcId="{CF8315CD-4517-4D35-A4BB-A2817766D114}" destId="{501EA8FA-D6F7-4582-B5BA-DDE309243C03}" srcOrd="0" destOrd="0" presId="urn:microsoft.com/office/officeart/2005/8/layout/hierarchy2"/>
    <dgm:cxn modelId="{EC298DFB-69E9-4DFD-B069-11CA0FE706D6}" type="presOf" srcId="{354A2139-BBDE-4BF9-94A4-47340C5AAFFF}" destId="{57E465C3-CA79-4437-978F-0AED4C8D76A0}" srcOrd="0" destOrd="0" presId="urn:microsoft.com/office/officeart/2005/8/layout/hierarchy2"/>
    <dgm:cxn modelId="{00214BDD-03E6-45F8-8C21-7B2C1992EB73}" srcId="{493A930B-60AD-47C4-A935-0D5AA7BBB065}" destId="{18408AAB-B360-44CE-9138-1651A198B32D}" srcOrd="1" destOrd="0" parTransId="{49C431C8-67A5-4727-A9B0-C9A7178B116B}" sibTransId="{13AA694D-0D05-48E7-B0CE-3FA86CEE08E8}"/>
    <dgm:cxn modelId="{D4F3C74E-AAE0-4AEA-AD92-D0046096A067}" type="presOf" srcId="{E2C64A55-0A9E-4143-93A6-9C3464257276}" destId="{B10B2BE6-E665-46FC-AAFC-977261A93E53}" srcOrd="0" destOrd="0" presId="urn:microsoft.com/office/officeart/2005/8/layout/hierarchy2"/>
    <dgm:cxn modelId="{1E75DCC4-3AEC-4A2C-9732-59B87E143F0B}" type="presOf" srcId="{C977A7DB-1E6A-46A4-A80C-CB8B4828FED9}" destId="{736F7075-09D0-409C-8D41-FFDE21730AC4}" srcOrd="0" destOrd="0" presId="urn:microsoft.com/office/officeart/2005/8/layout/hierarchy2"/>
    <dgm:cxn modelId="{01F5F0D0-9AF4-449D-9C6D-A345E153FF2B}" type="presOf" srcId="{18408AAB-B360-44CE-9138-1651A198B32D}" destId="{5C91AB6A-27AF-4646-BF00-1ED29F151B81}" srcOrd="0" destOrd="0" presId="urn:microsoft.com/office/officeart/2005/8/layout/hierarchy2"/>
    <dgm:cxn modelId="{BAB1D7AE-A07C-4024-A822-C28EDDE58836}" type="presOf" srcId="{3F2C6F45-56F5-4178-AA7E-79853FB41464}" destId="{E6BE8DED-D212-478C-A184-756F87A45868}" srcOrd="0" destOrd="0" presId="urn:microsoft.com/office/officeart/2005/8/layout/hierarchy2"/>
    <dgm:cxn modelId="{D96CF6CA-C6F5-42F1-AF10-AB5C0C4EB8F0}" srcId="{493A930B-60AD-47C4-A935-0D5AA7BBB065}" destId="{CF8315CD-4517-4D35-A4BB-A2817766D114}" srcOrd="5" destOrd="0" parTransId="{89936E46-12A3-435B-AB93-2127398BD6D4}" sibTransId="{103CBE27-A401-4D82-B4DF-552B4F4B1FA1}"/>
    <dgm:cxn modelId="{1477D2F2-D4FB-4522-A473-9616491F10A2}" srcId="{E2C64A55-0A9E-4143-93A6-9C3464257276}" destId="{493A930B-60AD-47C4-A935-0D5AA7BBB065}" srcOrd="0" destOrd="0" parTransId="{EDA88D0D-7052-42E1-9207-6E7921C52915}" sibTransId="{1887976A-6453-46D1-BFD9-66E2FB43CF8C}"/>
    <dgm:cxn modelId="{88C437A1-3EB7-41EC-B094-37D5F096F86F}" srcId="{493A930B-60AD-47C4-A935-0D5AA7BBB065}" destId="{C977A7DB-1E6A-46A4-A80C-CB8B4828FED9}" srcOrd="4" destOrd="0" parTransId="{9A27C3A5-473E-42D0-A6A6-B7D7CCEAE27C}" sibTransId="{CF445EA9-D772-490D-A7F4-C5B633E2BB70}"/>
    <dgm:cxn modelId="{C401F32E-93CC-42F0-931A-B4F598FB8076}" type="presOf" srcId="{89936E46-12A3-435B-AB93-2127398BD6D4}" destId="{A85AC090-C96A-487D-88F4-712B0930C4F8}" srcOrd="1" destOrd="0" presId="urn:microsoft.com/office/officeart/2005/8/layout/hierarchy2"/>
    <dgm:cxn modelId="{86023365-418C-4A1E-A6E3-EFB3F6A59D0F}" type="presOf" srcId="{63B86906-9C25-484D-A0D7-F539EF4B52F3}" destId="{D9513D12-411E-429E-95F2-462CBACF8077}" srcOrd="1" destOrd="0" presId="urn:microsoft.com/office/officeart/2005/8/layout/hierarchy2"/>
    <dgm:cxn modelId="{331842C0-7D67-4D30-B34B-8C688340DAAF}" type="presOf" srcId="{5AE461C0-EFCD-4106-AD10-CB12B1CEEAC5}" destId="{4E98C4EF-3E78-4C9F-A3CA-ACBEA9C0142B}" srcOrd="1" destOrd="0" presId="urn:microsoft.com/office/officeart/2005/8/layout/hierarchy2"/>
    <dgm:cxn modelId="{118AAF64-1C03-4674-B658-54BB8F812199}" type="presOf" srcId="{A321C02B-CA6A-412D-9131-FE0A13B7A09F}" destId="{FC70A0B2-71E4-44C6-9CFF-AB242350288B}" srcOrd="0" destOrd="0" presId="urn:microsoft.com/office/officeart/2005/8/layout/hierarchy2"/>
    <dgm:cxn modelId="{5D7A0D50-E95B-4026-B798-CED15EA30F15}" type="presParOf" srcId="{B10B2BE6-E665-46FC-AAFC-977261A93E53}" destId="{E28ADA55-5000-4C3D-8F93-B60D1F34582E}" srcOrd="0" destOrd="0" presId="urn:microsoft.com/office/officeart/2005/8/layout/hierarchy2"/>
    <dgm:cxn modelId="{347F6434-942A-47C7-879C-AEE29C3FBCED}" type="presParOf" srcId="{E28ADA55-5000-4C3D-8F93-B60D1F34582E}" destId="{9ACA6CD3-BE1A-4EE4-A661-20BCB00649B7}" srcOrd="0" destOrd="0" presId="urn:microsoft.com/office/officeart/2005/8/layout/hierarchy2"/>
    <dgm:cxn modelId="{2A40D59B-4551-40C3-92C3-E9C61DE2EF2D}" type="presParOf" srcId="{E28ADA55-5000-4C3D-8F93-B60D1F34582E}" destId="{8981D89B-3FA9-4901-8C9D-D5E7B5DBA854}" srcOrd="1" destOrd="0" presId="urn:microsoft.com/office/officeart/2005/8/layout/hierarchy2"/>
    <dgm:cxn modelId="{449924C5-1952-49A2-9C37-294EE0E54494}" type="presParOf" srcId="{8981D89B-3FA9-4901-8C9D-D5E7B5DBA854}" destId="{3C30DA44-9041-46A9-A15B-2302187702C1}" srcOrd="0" destOrd="0" presId="urn:microsoft.com/office/officeart/2005/8/layout/hierarchy2"/>
    <dgm:cxn modelId="{341BE35B-1148-4765-8467-588BF2058A51}" type="presParOf" srcId="{3C30DA44-9041-46A9-A15B-2302187702C1}" destId="{4E98C4EF-3E78-4C9F-A3CA-ACBEA9C0142B}" srcOrd="0" destOrd="0" presId="urn:microsoft.com/office/officeart/2005/8/layout/hierarchy2"/>
    <dgm:cxn modelId="{E507BC18-8844-45EA-AAF5-AA169236DEA9}" type="presParOf" srcId="{8981D89B-3FA9-4901-8C9D-D5E7B5DBA854}" destId="{A9106CD5-D0C9-4823-A05E-23B4151B7A13}" srcOrd="1" destOrd="0" presId="urn:microsoft.com/office/officeart/2005/8/layout/hierarchy2"/>
    <dgm:cxn modelId="{1B7CA042-2295-42AE-AEE6-0B4303D02063}" type="presParOf" srcId="{A9106CD5-D0C9-4823-A05E-23B4151B7A13}" destId="{FC70A0B2-71E4-44C6-9CFF-AB242350288B}" srcOrd="0" destOrd="0" presId="urn:microsoft.com/office/officeart/2005/8/layout/hierarchy2"/>
    <dgm:cxn modelId="{A3094FC2-84FF-4176-801A-1A438C405E24}" type="presParOf" srcId="{A9106CD5-D0C9-4823-A05E-23B4151B7A13}" destId="{7D66B430-D991-43D8-AD73-22BE7C44F37B}" srcOrd="1" destOrd="0" presId="urn:microsoft.com/office/officeart/2005/8/layout/hierarchy2"/>
    <dgm:cxn modelId="{6009EB15-1423-4F34-81A7-37FBE6C52A2E}" type="presParOf" srcId="{8981D89B-3FA9-4901-8C9D-D5E7B5DBA854}" destId="{06FC7281-820E-4A0F-91EF-2920CBCC705F}" srcOrd="2" destOrd="0" presId="urn:microsoft.com/office/officeart/2005/8/layout/hierarchy2"/>
    <dgm:cxn modelId="{B7EABCE0-38EB-4A07-93B6-9AF000FA7807}" type="presParOf" srcId="{06FC7281-820E-4A0F-91EF-2920CBCC705F}" destId="{A0B353E3-C24D-40F3-928F-11BD89914DAA}" srcOrd="0" destOrd="0" presId="urn:microsoft.com/office/officeart/2005/8/layout/hierarchy2"/>
    <dgm:cxn modelId="{0069F0E1-3B85-4E58-BF9A-EA0DECBA019B}" type="presParOf" srcId="{8981D89B-3FA9-4901-8C9D-D5E7B5DBA854}" destId="{DB7936F3-18A2-4D94-B414-2CD29F55514B}" srcOrd="3" destOrd="0" presId="urn:microsoft.com/office/officeart/2005/8/layout/hierarchy2"/>
    <dgm:cxn modelId="{F9BEEF58-6008-49B4-93B5-406F5E854EDB}" type="presParOf" srcId="{DB7936F3-18A2-4D94-B414-2CD29F55514B}" destId="{5C91AB6A-27AF-4646-BF00-1ED29F151B81}" srcOrd="0" destOrd="0" presId="urn:microsoft.com/office/officeart/2005/8/layout/hierarchy2"/>
    <dgm:cxn modelId="{46FF615B-5736-4D13-BAE6-8E876217300F}" type="presParOf" srcId="{DB7936F3-18A2-4D94-B414-2CD29F55514B}" destId="{2FFFB32C-0F52-4FB7-90AA-A947D504CEC0}" srcOrd="1" destOrd="0" presId="urn:microsoft.com/office/officeart/2005/8/layout/hierarchy2"/>
    <dgm:cxn modelId="{F24DE160-39F9-4E20-B164-56B8C63C3156}" type="presParOf" srcId="{8981D89B-3FA9-4901-8C9D-D5E7B5DBA854}" destId="{931F6CDA-CD3D-4B52-9B7C-2A360C19FF1A}" srcOrd="4" destOrd="0" presId="urn:microsoft.com/office/officeart/2005/8/layout/hierarchy2"/>
    <dgm:cxn modelId="{93A3609C-24AC-452C-B441-73FBC1869B82}" type="presParOf" srcId="{931F6CDA-CD3D-4B52-9B7C-2A360C19FF1A}" destId="{D9513D12-411E-429E-95F2-462CBACF8077}" srcOrd="0" destOrd="0" presId="urn:microsoft.com/office/officeart/2005/8/layout/hierarchy2"/>
    <dgm:cxn modelId="{68A4F7EA-D972-464A-BD59-215C4276F5DA}" type="presParOf" srcId="{8981D89B-3FA9-4901-8C9D-D5E7B5DBA854}" destId="{03B70712-D044-449D-B6CF-AB3650F73EC3}" srcOrd="5" destOrd="0" presId="urn:microsoft.com/office/officeart/2005/8/layout/hierarchy2"/>
    <dgm:cxn modelId="{12663410-75F8-4C47-B21A-60E86A881702}" type="presParOf" srcId="{03B70712-D044-449D-B6CF-AB3650F73EC3}" destId="{57E465C3-CA79-4437-978F-0AED4C8D76A0}" srcOrd="0" destOrd="0" presId="urn:microsoft.com/office/officeart/2005/8/layout/hierarchy2"/>
    <dgm:cxn modelId="{7641B3D1-B2FB-4CED-A88D-9882FB5B5C98}" type="presParOf" srcId="{03B70712-D044-449D-B6CF-AB3650F73EC3}" destId="{F23BACF0-E5BB-402A-9D06-89361B571EAD}" srcOrd="1" destOrd="0" presId="urn:microsoft.com/office/officeart/2005/8/layout/hierarchy2"/>
    <dgm:cxn modelId="{B9D76327-58B2-4DC4-A837-B992166031EB}" type="presParOf" srcId="{8981D89B-3FA9-4901-8C9D-D5E7B5DBA854}" destId="{7456D12C-2BC1-4055-BBA4-1B482C67AEE5}" srcOrd="6" destOrd="0" presId="urn:microsoft.com/office/officeart/2005/8/layout/hierarchy2"/>
    <dgm:cxn modelId="{160504F5-5A55-44E2-8DF3-F683FBC38091}" type="presParOf" srcId="{7456D12C-2BC1-4055-BBA4-1B482C67AEE5}" destId="{552E1F55-14C6-461F-9300-C56C503B4248}" srcOrd="0" destOrd="0" presId="urn:microsoft.com/office/officeart/2005/8/layout/hierarchy2"/>
    <dgm:cxn modelId="{DB947DEA-DC0C-4429-80AC-74907A4043EB}" type="presParOf" srcId="{8981D89B-3FA9-4901-8C9D-D5E7B5DBA854}" destId="{2F99B27C-E47C-498E-9928-B77BB1CC9B95}" srcOrd="7" destOrd="0" presId="urn:microsoft.com/office/officeart/2005/8/layout/hierarchy2"/>
    <dgm:cxn modelId="{46276CC6-99BA-4CD6-AE60-2F7B0FCCA0CE}" type="presParOf" srcId="{2F99B27C-E47C-498E-9928-B77BB1CC9B95}" destId="{E6BE8DED-D212-478C-A184-756F87A45868}" srcOrd="0" destOrd="0" presId="urn:microsoft.com/office/officeart/2005/8/layout/hierarchy2"/>
    <dgm:cxn modelId="{0A69F33D-B6FF-4959-8E7B-D1389178F5B6}" type="presParOf" srcId="{2F99B27C-E47C-498E-9928-B77BB1CC9B95}" destId="{7E2B4DF7-E67E-460D-970C-EDB6892614E4}" srcOrd="1" destOrd="0" presId="urn:microsoft.com/office/officeart/2005/8/layout/hierarchy2"/>
    <dgm:cxn modelId="{FA904BA2-63D8-425B-A35B-15FD56E8EAD6}" type="presParOf" srcId="{8981D89B-3FA9-4901-8C9D-D5E7B5DBA854}" destId="{DFFACE36-A8F7-487D-AF88-459D1BABE4B5}" srcOrd="8" destOrd="0" presId="urn:microsoft.com/office/officeart/2005/8/layout/hierarchy2"/>
    <dgm:cxn modelId="{3F8D2B03-EC67-4525-ACE9-D1427F41DF8B}" type="presParOf" srcId="{DFFACE36-A8F7-487D-AF88-459D1BABE4B5}" destId="{76D7C832-15BA-454A-A8D8-D8A8C059FEA2}" srcOrd="0" destOrd="0" presId="urn:microsoft.com/office/officeart/2005/8/layout/hierarchy2"/>
    <dgm:cxn modelId="{2E7A1FA0-D6EC-40EC-BA76-ED44F9405AF7}" type="presParOf" srcId="{8981D89B-3FA9-4901-8C9D-D5E7B5DBA854}" destId="{30769C4C-54D9-493E-BC09-24077995D80E}" srcOrd="9" destOrd="0" presId="urn:microsoft.com/office/officeart/2005/8/layout/hierarchy2"/>
    <dgm:cxn modelId="{EA6712F6-A5CA-4E4A-8485-4A9112F0B258}" type="presParOf" srcId="{30769C4C-54D9-493E-BC09-24077995D80E}" destId="{736F7075-09D0-409C-8D41-FFDE21730AC4}" srcOrd="0" destOrd="0" presId="urn:microsoft.com/office/officeart/2005/8/layout/hierarchy2"/>
    <dgm:cxn modelId="{8E93ACA3-7EF5-4C76-AC81-C41F99D4FB02}" type="presParOf" srcId="{30769C4C-54D9-493E-BC09-24077995D80E}" destId="{BE505D0B-8B4B-4829-B82D-D1A73AB37779}" srcOrd="1" destOrd="0" presId="urn:microsoft.com/office/officeart/2005/8/layout/hierarchy2"/>
    <dgm:cxn modelId="{827CE03A-08B7-4699-B8D4-34EF22A6682E}" type="presParOf" srcId="{8981D89B-3FA9-4901-8C9D-D5E7B5DBA854}" destId="{862ADB08-04E2-4BF3-A05A-34607F92CEBE}" srcOrd="10" destOrd="0" presId="urn:microsoft.com/office/officeart/2005/8/layout/hierarchy2"/>
    <dgm:cxn modelId="{396CA462-F581-4163-B716-8173491385E5}" type="presParOf" srcId="{862ADB08-04E2-4BF3-A05A-34607F92CEBE}" destId="{A85AC090-C96A-487D-88F4-712B0930C4F8}" srcOrd="0" destOrd="0" presId="urn:microsoft.com/office/officeart/2005/8/layout/hierarchy2"/>
    <dgm:cxn modelId="{4C60745F-79D5-4778-ACFE-BB14C80E4448}" type="presParOf" srcId="{8981D89B-3FA9-4901-8C9D-D5E7B5DBA854}" destId="{0D210C23-1B83-4A12-B0A1-5D07596F168D}" srcOrd="11" destOrd="0" presId="urn:microsoft.com/office/officeart/2005/8/layout/hierarchy2"/>
    <dgm:cxn modelId="{922C6B4C-C1BF-4CEA-8F20-32E11FA07CD7}" type="presParOf" srcId="{0D210C23-1B83-4A12-B0A1-5D07596F168D}" destId="{501EA8FA-D6F7-4582-B5BA-DDE309243C03}" srcOrd="0" destOrd="0" presId="urn:microsoft.com/office/officeart/2005/8/layout/hierarchy2"/>
    <dgm:cxn modelId="{36373FBE-924B-43CB-B1C9-32747C1B8819}" type="presParOf" srcId="{0D210C23-1B83-4A12-B0A1-5D07596F168D}" destId="{F11DCE0E-CEE4-4E99-B900-03C3049DA24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CA74E7-8B29-428D-A058-3DAAFCE3EC5E}">
      <dsp:nvSpPr>
        <dsp:cNvPr id="0" name=""/>
        <dsp:cNvSpPr/>
      </dsp:nvSpPr>
      <dsp:spPr>
        <a:xfrm>
          <a:off x="0" y="0"/>
          <a:ext cx="8153399" cy="141732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Purpose: To provide virtual education support primarily to rural primary care providers (PCP) to help ensure all Veterans receive uniform, competent, expert care by VHA physicians regardless of geographic setting. </a:t>
          </a:r>
          <a:endParaRPr lang="en-US" sz="1800" kern="1200" dirty="0"/>
        </a:p>
      </dsp:txBody>
      <dsp:txXfrm>
        <a:off x="0" y="0"/>
        <a:ext cx="8153399" cy="1417320"/>
      </dsp:txXfrm>
    </dsp:sp>
    <dsp:sp modelId="{6D50206D-F7EB-4D1C-99C8-18C9671DFAD7}">
      <dsp:nvSpPr>
        <dsp:cNvPr id="0" name=""/>
        <dsp:cNvSpPr/>
      </dsp:nvSpPr>
      <dsp:spPr>
        <a:xfrm>
          <a:off x="0" y="1417320"/>
          <a:ext cx="2038350" cy="2976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200" b="1" u="sng" kern="1200" dirty="0" smtClean="0"/>
            <a:t>Geriatrics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-</a:t>
          </a:r>
          <a:r>
            <a:rPr lang="en-US" sz="1800" kern="1200" dirty="0" smtClean="0"/>
            <a:t>Dementia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-Frailty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-Sex &amp; Driving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- </a:t>
          </a:r>
          <a:r>
            <a:rPr lang="en-US" sz="1800" kern="1200" dirty="0" smtClean="0"/>
            <a:t>Advanced Care Planning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-Screening</a:t>
          </a:r>
          <a:endParaRPr lang="en-US" sz="2200" kern="1200" dirty="0"/>
        </a:p>
      </dsp:txBody>
      <dsp:txXfrm>
        <a:off x="0" y="1417320"/>
        <a:ext cx="2038350" cy="2976372"/>
      </dsp:txXfrm>
    </dsp:sp>
    <dsp:sp modelId="{A52B2F4A-219A-4D35-A11B-B351E00D4417}">
      <dsp:nvSpPr>
        <dsp:cNvPr id="0" name=""/>
        <dsp:cNvSpPr/>
      </dsp:nvSpPr>
      <dsp:spPr>
        <a:xfrm>
          <a:off x="2038349" y="1417320"/>
          <a:ext cx="2038350" cy="2976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u="sng" kern="1200" dirty="0" smtClean="0"/>
            <a:t>Mental Health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 smtClean="0"/>
            <a:t>-Evaluation &amp; Treatment of Anxiety, Depression, &amp; Suicidality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 smtClean="0"/>
            <a:t>-Alcohol Misuse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u="none" kern="1200" dirty="0" smtClean="0"/>
            <a:t>-PTSD</a:t>
          </a:r>
          <a:endParaRPr lang="en-US" sz="1800" b="0" u="none" kern="1200" dirty="0"/>
        </a:p>
      </dsp:txBody>
      <dsp:txXfrm>
        <a:off x="2038349" y="1417320"/>
        <a:ext cx="2038350" cy="2976372"/>
      </dsp:txXfrm>
    </dsp:sp>
    <dsp:sp modelId="{9902F90C-2648-4F67-8B1D-A2452019EA63}">
      <dsp:nvSpPr>
        <dsp:cNvPr id="0" name=""/>
        <dsp:cNvSpPr/>
      </dsp:nvSpPr>
      <dsp:spPr>
        <a:xfrm>
          <a:off x="4076700" y="1417320"/>
          <a:ext cx="2038350" cy="2976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Pain Management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-Complex Chronic Pain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-Stepped Integrated </a:t>
          </a:r>
          <a:r>
            <a:rPr lang="en-US" sz="1600" kern="1200" smtClean="0"/>
            <a:t>Pain Care</a:t>
          </a:r>
          <a:endParaRPr lang="en-US" sz="1600" kern="1200" dirty="0"/>
        </a:p>
      </dsp:txBody>
      <dsp:txXfrm>
        <a:off x="4076700" y="1417320"/>
        <a:ext cx="2038350" cy="2976372"/>
      </dsp:txXfrm>
    </dsp:sp>
    <dsp:sp modelId="{E07A2129-5C4F-4713-8189-FCF372AA462A}">
      <dsp:nvSpPr>
        <dsp:cNvPr id="0" name=""/>
        <dsp:cNvSpPr/>
      </dsp:nvSpPr>
      <dsp:spPr>
        <a:xfrm>
          <a:off x="6115050" y="1417320"/>
          <a:ext cx="2038350" cy="2976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Post Combat Care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-Post Deployment for Frontline Providers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-C&amp;P Process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-Environmental Agent Exposure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-Military Culture</a:t>
          </a:r>
          <a:endParaRPr lang="en-US" sz="1600" kern="1200" dirty="0"/>
        </a:p>
      </dsp:txBody>
      <dsp:txXfrm>
        <a:off x="6115050" y="1417320"/>
        <a:ext cx="2038350" cy="2976372"/>
      </dsp:txXfrm>
    </dsp:sp>
    <dsp:sp modelId="{C1D35A82-D88C-4FB8-A13B-C9BB185DE1FD}">
      <dsp:nvSpPr>
        <dsp:cNvPr id="0" name=""/>
        <dsp:cNvSpPr/>
      </dsp:nvSpPr>
      <dsp:spPr>
        <a:xfrm>
          <a:off x="0" y="4393692"/>
          <a:ext cx="8153399" cy="33070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567AF1-1FF9-430B-895B-C504CE587385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Each course is prepared by a nationally recognized subject matter experts who are also expert clinicians and excellent teachers</a:t>
          </a:r>
        </a:p>
      </dsp:txBody>
      <dsp:txXfrm>
        <a:off x="0" y="591343"/>
        <a:ext cx="2571749" cy="1543050"/>
      </dsp:txXfrm>
    </dsp:sp>
    <dsp:sp modelId="{9D1445B6-2DBE-4A54-84A1-32F572015691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2">
            <a:hueOff val="-5040797"/>
            <a:satOff val="2192"/>
            <a:lumOff val="63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Each module is comprised of four to five courses</a:t>
          </a:r>
        </a:p>
      </dsp:txBody>
      <dsp:txXfrm>
        <a:off x="2828925" y="591343"/>
        <a:ext cx="2571749" cy="1543050"/>
      </dsp:txXfrm>
    </dsp:sp>
    <dsp:sp modelId="{F3678029-1E86-467D-A902-B6BF267D3104}">
      <dsp:nvSpPr>
        <dsp:cNvPr id="0" name=""/>
        <dsp:cNvSpPr/>
      </dsp:nvSpPr>
      <dsp:spPr>
        <a:xfrm>
          <a:off x="5657850" y="576267"/>
          <a:ext cx="2571749" cy="1543050"/>
        </a:xfrm>
        <a:prstGeom prst="rect">
          <a:avLst/>
        </a:prstGeom>
        <a:solidFill>
          <a:schemeClr val="accent2">
            <a:hueOff val="-10081594"/>
            <a:satOff val="4384"/>
            <a:lumOff val="127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Within LMS, there are multiple means of learning including watching the courses and reviewing of the slides. </a:t>
          </a:r>
        </a:p>
      </dsp:txBody>
      <dsp:txXfrm>
        <a:off x="5657850" y="576267"/>
        <a:ext cx="2571749" cy="1543050"/>
      </dsp:txXfrm>
    </dsp:sp>
    <dsp:sp modelId="{F299F3DE-A534-4F02-B1F1-1595A8F6AFB8}">
      <dsp:nvSpPr>
        <dsp:cNvPr id="0" name=""/>
        <dsp:cNvSpPr/>
      </dsp:nvSpPr>
      <dsp:spPr>
        <a:xfrm>
          <a:off x="1414462" y="2391568"/>
          <a:ext cx="2571749" cy="1543050"/>
        </a:xfrm>
        <a:prstGeom prst="rect">
          <a:avLst/>
        </a:prstGeom>
        <a:solidFill>
          <a:schemeClr val="accent2">
            <a:hueOff val="-15122391"/>
            <a:satOff val="6577"/>
            <a:lumOff val="191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Each course has an exam as a means of verifying learning. </a:t>
          </a:r>
          <a:endParaRPr lang="en-US" sz="1600" kern="1200" dirty="0"/>
        </a:p>
      </dsp:txBody>
      <dsp:txXfrm>
        <a:off x="1414462" y="2391568"/>
        <a:ext cx="2571749" cy="1543050"/>
      </dsp:txXfrm>
    </dsp:sp>
    <dsp:sp modelId="{D03B54F4-DF7D-4174-B7A3-2ABB49A13681}">
      <dsp:nvSpPr>
        <dsp:cNvPr id="0" name=""/>
        <dsp:cNvSpPr/>
      </dsp:nvSpPr>
      <dsp:spPr>
        <a:xfrm>
          <a:off x="4243387" y="2391568"/>
          <a:ext cx="2571749" cy="1543050"/>
        </a:xfrm>
        <a:prstGeom prst="rect">
          <a:avLst/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Once the learner passes the exam, they will receive a certificate of completion. The course is also ACCME accredited and learners  will receive 1 hour of Continuing Medical Education (CME) credits per course</a:t>
          </a:r>
          <a:endParaRPr lang="en-US" sz="1100" kern="1200" dirty="0"/>
        </a:p>
      </dsp:txBody>
      <dsp:txXfrm>
        <a:off x="4243387" y="2391568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CCBEB3-9B36-4ABB-8C91-A7DBC3975563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May</a:t>
          </a:r>
          <a:endParaRPr lang="en-US" sz="1900" kern="1200" dirty="0"/>
        </a:p>
      </dsp:txBody>
      <dsp:txXfrm rot="5400000">
        <a:off x="-185966" y="189497"/>
        <a:ext cx="1239777" cy="867844"/>
      </dsp:txXfrm>
    </dsp:sp>
    <dsp:sp modelId="{94903FED-11EA-47BD-89A6-EDEBA8FC2A5E}">
      <dsp:nvSpPr>
        <dsp:cNvPr id="0" name=""/>
        <dsp:cNvSpPr/>
      </dsp:nvSpPr>
      <dsp:spPr>
        <a:xfrm rot="5400000">
          <a:off x="4063195" y="-3277950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Geriatrics: May 18, 2011 @ 1PM EST</a:t>
          </a:r>
          <a:endParaRPr lang="en-US" sz="2500" kern="1200" dirty="0"/>
        </a:p>
      </dsp:txBody>
      <dsp:txXfrm rot="5400000">
        <a:off x="4063195" y="-3277950"/>
        <a:ext cx="805855" cy="7361755"/>
      </dsp:txXfrm>
    </dsp:sp>
    <dsp:sp modelId="{299A25C9-2A4A-4D14-8626-7FFEACD4D3A6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June</a:t>
          </a:r>
          <a:endParaRPr lang="en-US" sz="1900" kern="1200" dirty="0"/>
        </a:p>
      </dsp:txBody>
      <dsp:txXfrm rot="5400000">
        <a:off x="-185966" y="1282538"/>
        <a:ext cx="1239777" cy="867844"/>
      </dsp:txXfrm>
    </dsp:sp>
    <dsp:sp modelId="{7C98EBFC-1F02-4CDD-A717-9ACEAF6DEB8E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Pain Management: June 15, 2011 @ 1PM EST </a:t>
          </a:r>
          <a:endParaRPr lang="en-US" sz="2500" kern="1200" dirty="0"/>
        </a:p>
      </dsp:txBody>
      <dsp:txXfrm rot="5400000">
        <a:off x="4145794" y="-2181378"/>
        <a:ext cx="805855" cy="7361755"/>
      </dsp:txXfrm>
    </dsp:sp>
    <dsp:sp modelId="{04144CB2-2DCC-4C1C-8441-A7CC90E11DD6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Jully</a:t>
          </a:r>
          <a:endParaRPr lang="en-US" sz="1900" kern="1200" dirty="0"/>
        </a:p>
      </dsp:txBody>
      <dsp:txXfrm rot="5400000">
        <a:off x="-185966" y="2375579"/>
        <a:ext cx="1239777" cy="867844"/>
      </dsp:txXfrm>
    </dsp:sp>
    <dsp:sp modelId="{A067D80B-1C26-4910-8209-C217F218CF4B}">
      <dsp:nvSpPr>
        <dsp:cNvPr id="0" name=""/>
        <dsp:cNvSpPr/>
      </dsp:nvSpPr>
      <dsp:spPr>
        <a:xfrm rot="5400000">
          <a:off x="4145794" y="-1101488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Post Combat Care: July 20, 2011 @ 1PM EST</a:t>
          </a:r>
          <a:endParaRPr lang="en-US" sz="2500" kern="1200" dirty="0"/>
        </a:p>
      </dsp:txBody>
      <dsp:txXfrm rot="5400000">
        <a:off x="4145794" y="-1101488"/>
        <a:ext cx="805855" cy="7361755"/>
      </dsp:txXfrm>
    </dsp:sp>
    <dsp:sp modelId="{6BBA5BF0-26B6-4DC5-8EF5-B71EFBF9C028}">
      <dsp:nvSpPr>
        <dsp:cNvPr id="0" name=""/>
        <dsp:cNvSpPr/>
      </dsp:nvSpPr>
      <dsp:spPr>
        <a:xfrm rot="5400000">
          <a:off x="-185966" y="3468620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August</a:t>
          </a:r>
          <a:endParaRPr lang="en-US" sz="1900" kern="1200" dirty="0"/>
        </a:p>
      </dsp:txBody>
      <dsp:txXfrm rot="5400000">
        <a:off x="-185966" y="3468620"/>
        <a:ext cx="1239777" cy="867844"/>
      </dsp:txXfrm>
    </dsp:sp>
    <dsp:sp modelId="{FAA19CBA-10DB-43B9-A945-11442A8F5BA6}">
      <dsp:nvSpPr>
        <dsp:cNvPr id="0" name=""/>
        <dsp:cNvSpPr/>
      </dsp:nvSpPr>
      <dsp:spPr>
        <a:xfrm rot="5400000">
          <a:off x="4145794" y="4703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Mental Health: Aug 17,2011 @ 1PM EST</a:t>
          </a:r>
          <a:endParaRPr lang="en-US" sz="2500" kern="1200" dirty="0"/>
        </a:p>
      </dsp:txBody>
      <dsp:txXfrm rot="5400000">
        <a:off x="4145794" y="4703"/>
        <a:ext cx="805855" cy="736175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987855-4280-42CD-B748-099771537824}">
      <dsp:nvSpPr>
        <dsp:cNvPr id="0" name=""/>
        <dsp:cNvSpPr/>
      </dsp:nvSpPr>
      <dsp:spPr>
        <a:xfrm>
          <a:off x="6959" y="1534606"/>
          <a:ext cx="2702769" cy="14567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Mandatory Components</a:t>
          </a:r>
          <a:endParaRPr lang="en-US" sz="2000" kern="1200" dirty="0"/>
        </a:p>
      </dsp:txBody>
      <dsp:txXfrm>
        <a:off x="6959" y="1534606"/>
        <a:ext cx="2702769" cy="1456750"/>
      </dsp:txXfrm>
    </dsp:sp>
    <dsp:sp modelId="{EA4A4821-496B-4C7D-8663-BE4B7B7497BF}">
      <dsp:nvSpPr>
        <dsp:cNvPr id="0" name=""/>
        <dsp:cNvSpPr/>
      </dsp:nvSpPr>
      <dsp:spPr>
        <a:xfrm rot="17765317">
          <a:off x="2308646" y="1604358"/>
          <a:ext cx="1431824" cy="31302"/>
        </a:xfrm>
        <a:custGeom>
          <a:avLst/>
          <a:gdLst/>
          <a:ahLst/>
          <a:cxnLst/>
          <a:rect l="0" t="0" r="0" b="0"/>
          <a:pathLst>
            <a:path>
              <a:moveTo>
                <a:pt x="0" y="15651"/>
              </a:moveTo>
              <a:lnTo>
                <a:pt x="1431824" y="15651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7765317">
        <a:off x="2988763" y="1584214"/>
        <a:ext cx="71591" cy="71591"/>
      </dsp:txXfrm>
    </dsp:sp>
    <dsp:sp modelId="{8B94DF73-EC06-457F-B290-CDD815950BE1}">
      <dsp:nvSpPr>
        <dsp:cNvPr id="0" name=""/>
        <dsp:cNvSpPr/>
      </dsp:nvSpPr>
      <dsp:spPr>
        <a:xfrm>
          <a:off x="3339389" y="371171"/>
          <a:ext cx="4883250" cy="12117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Intensive Didactic Geriatric Medicine</a:t>
          </a:r>
          <a:r>
            <a:rPr lang="en-US" sz="2000" kern="1200" dirty="0" smtClean="0"/>
            <a:t>, ≥30 hours CME/CEU </a:t>
          </a:r>
          <a:endParaRPr lang="en-US" sz="2000" kern="1200" dirty="0"/>
        </a:p>
      </dsp:txBody>
      <dsp:txXfrm>
        <a:off x="3339389" y="371171"/>
        <a:ext cx="4883250" cy="1211733"/>
      </dsp:txXfrm>
    </dsp:sp>
    <dsp:sp modelId="{0E499A95-3266-43D2-BAE1-A425874B037D}">
      <dsp:nvSpPr>
        <dsp:cNvPr id="0" name=""/>
        <dsp:cNvSpPr/>
      </dsp:nvSpPr>
      <dsp:spPr>
        <a:xfrm rot="65159">
          <a:off x="2709672" y="2253298"/>
          <a:ext cx="629773" cy="31302"/>
        </a:xfrm>
        <a:custGeom>
          <a:avLst/>
          <a:gdLst/>
          <a:ahLst/>
          <a:cxnLst/>
          <a:rect l="0" t="0" r="0" b="0"/>
          <a:pathLst>
            <a:path>
              <a:moveTo>
                <a:pt x="0" y="15651"/>
              </a:moveTo>
              <a:lnTo>
                <a:pt x="629773" y="15651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65159">
        <a:off x="3008814" y="2253205"/>
        <a:ext cx="31488" cy="31488"/>
      </dsp:txXfrm>
    </dsp:sp>
    <dsp:sp modelId="{B4EAD969-98E4-4314-8DF5-94501C250BDA}">
      <dsp:nvSpPr>
        <dsp:cNvPr id="0" name=""/>
        <dsp:cNvSpPr/>
      </dsp:nvSpPr>
      <dsp:spPr>
        <a:xfrm>
          <a:off x="3339389" y="1700966"/>
          <a:ext cx="4883235" cy="11479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Intensive Didactic Quality Improvement</a:t>
          </a:r>
          <a:r>
            <a:rPr lang="en-US" sz="2000" b="0" kern="1200" dirty="0" smtClean="0"/>
            <a:t>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≥</a:t>
          </a:r>
          <a:r>
            <a:rPr lang="en-US" sz="2000" b="0" kern="1200" dirty="0" smtClean="0"/>
            <a:t>8 hours CME/CEU</a:t>
          </a:r>
          <a:endParaRPr lang="en-US" sz="2000" b="0" kern="1200" dirty="0"/>
        </a:p>
      </dsp:txBody>
      <dsp:txXfrm>
        <a:off x="3339389" y="1700966"/>
        <a:ext cx="4883235" cy="1147902"/>
      </dsp:txXfrm>
    </dsp:sp>
    <dsp:sp modelId="{A14CEB63-22E1-48DE-9BBB-6D3310B98C70}">
      <dsp:nvSpPr>
        <dsp:cNvPr id="0" name=""/>
        <dsp:cNvSpPr/>
      </dsp:nvSpPr>
      <dsp:spPr>
        <a:xfrm rot="3787704">
          <a:off x="2310518" y="2897147"/>
          <a:ext cx="1456953" cy="31302"/>
        </a:xfrm>
        <a:custGeom>
          <a:avLst/>
          <a:gdLst/>
          <a:ahLst/>
          <a:cxnLst/>
          <a:rect l="0" t="0" r="0" b="0"/>
          <a:pathLst>
            <a:path>
              <a:moveTo>
                <a:pt x="0" y="15651"/>
              </a:moveTo>
              <a:lnTo>
                <a:pt x="1456953" y="15651"/>
              </a:lnTo>
            </a:path>
          </a:pathLst>
        </a:custGeom>
        <a:noFill/>
        <a:ln w="55000" cap="flat" cmpd="thickThin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787704">
        <a:off x="3002571" y="2876374"/>
        <a:ext cx="72847" cy="72847"/>
      </dsp:txXfrm>
    </dsp:sp>
    <dsp:sp modelId="{5469AC26-D8DB-4EE3-8807-C1BD65EACF02}">
      <dsp:nvSpPr>
        <dsp:cNvPr id="0" name=""/>
        <dsp:cNvSpPr/>
      </dsp:nvSpPr>
      <dsp:spPr>
        <a:xfrm>
          <a:off x="3368261" y="2968684"/>
          <a:ext cx="4861338" cy="11878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Initiate local QI Project to improve care for older Veterans</a:t>
          </a:r>
          <a:endParaRPr lang="en-US" sz="2000" b="0" kern="1200" dirty="0"/>
        </a:p>
      </dsp:txBody>
      <dsp:txXfrm>
        <a:off x="3368261" y="2968684"/>
        <a:ext cx="4861338" cy="118786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CA6CD3-BE1A-4EE4-A661-20BCB00649B7}">
      <dsp:nvSpPr>
        <dsp:cNvPr id="0" name=""/>
        <dsp:cNvSpPr/>
      </dsp:nvSpPr>
      <dsp:spPr>
        <a:xfrm>
          <a:off x="0" y="1993660"/>
          <a:ext cx="2319642" cy="1569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Optional Components</a:t>
          </a:r>
          <a:endParaRPr lang="en-US" sz="1800" kern="1200" dirty="0"/>
        </a:p>
      </dsp:txBody>
      <dsp:txXfrm>
        <a:off x="0" y="1993660"/>
        <a:ext cx="2319642" cy="1569902"/>
      </dsp:txXfrm>
    </dsp:sp>
    <dsp:sp modelId="{3C30DA44-9041-46A9-A15B-2302187702C1}">
      <dsp:nvSpPr>
        <dsp:cNvPr id="0" name=""/>
        <dsp:cNvSpPr/>
      </dsp:nvSpPr>
      <dsp:spPr>
        <a:xfrm rot="17113648">
          <a:off x="1654502" y="1899596"/>
          <a:ext cx="1804139" cy="17231"/>
        </a:xfrm>
        <a:custGeom>
          <a:avLst/>
          <a:gdLst/>
          <a:ahLst/>
          <a:cxnLst/>
          <a:rect l="0" t="0" r="0" b="0"/>
          <a:pathLst>
            <a:path>
              <a:moveTo>
                <a:pt x="0" y="8615"/>
              </a:moveTo>
              <a:lnTo>
                <a:pt x="1804139" y="861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7113648">
        <a:off x="2511468" y="1863109"/>
        <a:ext cx="90206" cy="90206"/>
      </dsp:txXfrm>
    </dsp:sp>
    <dsp:sp modelId="{FC70A0B2-71E4-44C6-9CFF-AB242350288B}">
      <dsp:nvSpPr>
        <dsp:cNvPr id="0" name=""/>
        <dsp:cNvSpPr/>
      </dsp:nvSpPr>
      <dsp:spPr>
        <a:xfrm>
          <a:off x="2793502" y="11936"/>
          <a:ext cx="5867359" cy="2051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Distance Education</a:t>
          </a:r>
        </a:p>
        <a:p>
          <a:pPr marL="690563" lvl="0" indent="-179388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30288" algn="l"/>
            </a:tabLst>
          </a:pPr>
          <a:r>
            <a:rPr lang="en-US" sz="1200" kern="1200" dirty="0" smtClean="0"/>
            <a:t>- QI LiveMeeting &amp; Telephone Conference</a:t>
          </a:r>
        </a:p>
        <a:p>
          <a:pPr marL="690563" lvl="0" indent="-179388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30288" algn="l"/>
            </a:tabLst>
          </a:pPr>
          <a:r>
            <a:rPr lang="en-US" sz="1200" kern="1200" dirty="0" smtClean="0"/>
            <a:t>- Aging Successfully Newsletter</a:t>
          </a:r>
        </a:p>
        <a:p>
          <a:pPr marL="690563" lvl="0" indent="-179388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30288" algn="l"/>
            </a:tabLst>
          </a:pPr>
          <a:r>
            <a:rPr lang="en-US" sz="1200" kern="1200" dirty="0" smtClean="0"/>
            <a:t>-Webinar Series at request of Geriatric Scholars</a:t>
          </a:r>
        </a:p>
        <a:p>
          <a:pPr marL="690563" lvl="0" indent="-179388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30288" algn="l"/>
            </a:tabLst>
          </a:pPr>
          <a:r>
            <a:rPr lang="en-US" sz="1200" kern="1200" dirty="0" smtClean="0"/>
            <a:t>-Web-based education: “Challenges to Delivering Geriatric Care for Veterans in Rural Settings</a:t>
          </a:r>
        </a:p>
        <a:p>
          <a:pPr marL="690563" lvl="0" indent="-179388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030288" algn="l"/>
            </a:tabLst>
          </a:pPr>
          <a:r>
            <a:rPr lang="en-US" sz="1200" kern="1200" dirty="0" smtClean="0"/>
            <a:t>-Monthly GRECC Audio Conferences</a:t>
          </a:r>
        </a:p>
      </dsp:txBody>
      <dsp:txXfrm>
        <a:off x="2793502" y="11936"/>
        <a:ext cx="5867359" cy="2051754"/>
      </dsp:txXfrm>
    </dsp:sp>
    <dsp:sp modelId="{06FC7281-820E-4A0F-91EF-2920CBCC705F}">
      <dsp:nvSpPr>
        <dsp:cNvPr id="0" name=""/>
        <dsp:cNvSpPr/>
      </dsp:nvSpPr>
      <dsp:spPr>
        <a:xfrm rot="20861884">
          <a:off x="2303765" y="2622669"/>
          <a:ext cx="1382932" cy="17231"/>
        </a:xfrm>
        <a:custGeom>
          <a:avLst/>
          <a:gdLst/>
          <a:ahLst/>
          <a:cxnLst/>
          <a:rect l="0" t="0" r="0" b="0"/>
          <a:pathLst>
            <a:path>
              <a:moveTo>
                <a:pt x="0" y="8615"/>
              </a:moveTo>
              <a:lnTo>
                <a:pt x="1382932" y="861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861884">
        <a:off x="2960657" y="2596711"/>
        <a:ext cx="69146" cy="69146"/>
      </dsp:txXfrm>
    </dsp:sp>
    <dsp:sp modelId="{5C91AB6A-27AF-4646-BF00-1ED29F151B81}">
      <dsp:nvSpPr>
        <dsp:cNvPr id="0" name=""/>
        <dsp:cNvSpPr/>
      </dsp:nvSpPr>
      <dsp:spPr>
        <a:xfrm>
          <a:off x="3670820" y="2165348"/>
          <a:ext cx="4074955" cy="6372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Clinical Practicum, </a:t>
          </a:r>
          <a:r>
            <a:rPr lang="en-US" sz="1600" b="0" kern="1200" dirty="0" smtClean="0"/>
            <a:t>various foci</a:t>
          </a:r>
          <a:endParaRPr lang="en-US" sz="1600" b="0" kern="1200" dirty="0"/>
        </a:p>
      </dsp:txBody>
      <dsp:txXfrm>
        <a:off x="3670820" y="2165348"/>
        <a:ext cx="4074955" cy="637220"/>
      </dsp:txXfrm>
    </dsp:sp>
    <dsp:sp modelId="{931F6CDA-CD3D-4B52-9B7C-2A360C19FF1A}">
      <dsp:nvSpPr>
        <dsp:cNvPr id="0" name=""/>
        <dsp:cNvSpPr/>
      </dsp:nvSpPr>
      <dsp:spPr>
        <a:xfrm rot="1196517">
          <a:off x="2277313" y="3010767"/>
          <a:ext cx="1411871" cy="17231"/>
        </a:xfrm>
        <a:custGeom>
          <a:avLst/>
          <a:gdLst/>
          <a:ahLst/>
          <a:cxnLst/>
          <a:rect l="0" t="0" r="0" b="0"/>
          <a:pathLst>
            <a:path>
              <a:moveTo>
                <a:pt x="0" y="8615"/>
              </a:moveTo>
              <a:lnTo>
                <a:pt x="1411871" y="861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196517">
        <a:off x="2947952" y="2984086"/>
        <a:ext cx="70593" cy="70593"/>
      </dsp:txXfrm>
    </dsp:sp>
    <dsp:sp modelId="{57E465C3-CA79-4437-978F-0AED4C8D76A0}">
      <dsp:nvSpPr>
        <dsp:cNvPr id="0" name=""/>
        <dsp:cNvSpPr/>
      </dsp:nvSpPr>
      <dsp:spPr>
        <a:xfrm>
          <a:off x="3646855" y="2938508"/>
          <a:ext cx="4073647" cy="643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Mentoring for Clinical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Coaching for Quality Improvement</a:t>
          </a:r>
          <a:endParaRPr lang="en-US" sz="1400" b="1" kern="1200" dirty="0"/>
        </a:p>
      </dsp:txBody>
      <dsp:txXfrm>
        <a:off x="3646855" y="2938508"/>
        <a:ext cx="4073647" cy="643293"/>
      </dsp:txXfrm>
    </dsp:sp>
    <dsp:sp modelId="{7456D12C-2BC1-4055-BBA4-1B482C67AEE5}">
      <dsp:nvSpPr>
        <dsp:cNvPr id="0" name=""/>
        <dsp:cNvSpPr/>
      </dsp:nvSpPr>
      <dsp:spPr>
        <a:xfrm rot="2417728">
          <a:off x="2099729" y="3369386"/>
          <a:ext cx="1853607" cy="17231"/>
        </a:xfrm>
        <a:custGeom>
          <a:avLst/>
          <a:gdLst/>
          <a:ahLst/>
          <a:cxnLst/>
          <a:rect l="0" t="0" r="0" b="0"/>
          <a:pathLst>
            <a:path>
              <a:moveTo>
                <a:pt x="0" y="8615"/>
              </a:moveTo>
              <a:lnTo>
                <a:pt x="1853607" y="861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417728">
        <a:off x="2980193" y="3331662"/>
        <a:ext cx="92680" cy="92680"/>
      </dsp:txXfrm>
    </dsp:sp>
    <dsp:sp modelId="{E6BE8DED-D212-478C-A184-756F87A45868}">
      <dsp:nvSpPr>
        <dsp:cNvPr id="0" name=""/>
        <dsp:cNvSpPr/>
      </dsp:nvSpPr>
      <dsp:spPr>
        <a:xfrm>
          <a:off x="3733425" y="3660609"/>
          <a:ext cx="3982077" cy="633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Learning Community</a:t>
          </a:r>
          <a:endParaRPr lang="en-US" sz="1600" b="1" kern="1200" dirty="0"/>
        </a:p>
      </dsp:txBody>
      <dsp:txXfrm>
        <a:off x="3733425" y="3660609"/>
        <a:ext cx="3982077" cy="633569"/>
      </dsp:txXfrm>
    </dsp:sp>
    <dsp:sp modelId="{DFFACE36-A8F7-487D-AF88-459D1BABE4B5}">
      <dsp:nvSpPr>
        <dsp:cNvPr id="0" name=""/>
        <dsp:cNvSpPr/>
      </dsp:nvSpPr>
      <dsp:spPr>
        <a:xfrm rot="3191893">
          <a:off x="1846509" y="3714855"/>
          <a:ext cx="2360047" cy="17231"/>
        </a:xfrm>
        <a:custGeom>
          <a:avLst/>
          <a:gdLst/>
          <a:ahLst/>
          <a:cxnLst/>
          <a:rect l="0" t="0" r="0" b="0"/>
          <a:pathLst>
            <a:path>
              <a:moveTo>
                <a:pt x="0" y="8615"/>
              </a:moveTo>
              <a:lnTo>
                <a:pt x="2360047" y="861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3191893">
        <a:off x="2967532" y="3664470"/>
        <a:ext cx="118002" cy="118002"/>
      </dsp:txXfrm>
    </dsp:sp>
    <dsp:sp modelId="{736F7075-09D0-409C-8D41-FFDE21730AC4}">
      <dsp:nvSpPr>
        <dsp:cNvPr id="0" name=""/>
        <dsp:cNvSpPr/>
      </dsp:nvSpPr>
      <dsp:spPr>
        <a:xfrm>
          <a:off x="3733425" y="4380027"/>
          <a:ext cx="3956405" cy="576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Interdisciplinary Team Training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On-Site &amp; Virtual (Pilot FY11)</a:t>
          </a:r>
          <a:endParaRPr lang="en-US" sz="1200" b="0" kern="1200" dirty="0"/>
        </a:p>
      </dsp:txBody>
      <dsp:txXfrm>
        <a:off x="3733425" y="4380027"/>
        <a:ext cx="3956405" cy="576607"/>
      </dsp:txXfrm>
    </dsp:sp>
    <dsp:sp modelId="{862ADB08-04E2-4BF3-A05A-34607F92CEBE}">
      <dsp:nvSpPr>
        <dsp:cNvPr id="0" name=""/>
        <dsp:cNvSpPr/>
      </dsp:nvSpPr>
      <dsp:spPr>
        <a:xfrm rot="4711846">
          <a:off x="1143661" y="4208535"/>
          <a:ext cx="2935702" cy="17231"/>
        </a:xfrm>
        <a:custGeom>
          <a:avLst/>
          <a:gdLst/>
          <a:ahLst/>
          <a:cxnLst/>
          <a:rect l="0" t="0" r="0" b="0"/>
          <a:pathLst>
            <a:path>
              <a:moveTo>
                <a:pt x="0" y="8615"/>
              </a:moveTo>
              <a:lnTo>
                <a:pt x="2935702" y="861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4711846">
        <a:off x="2538119" y="4143759"/>
        <a:ext cx="146785" cy="146785"/>
      </dsp:txXfrm>
    </dsp:sp>
    <dsp:sp modelId="{501EA8FA-D6F7-4582-B5BA-DDE309243C03}">
      <dsp:nvSpPr>
        <dsp:cNvPr id="0" name=""/>
        <dsp:cNvSpPr/>
      </dsp:nvSpPr>
      <dsp:spPr>
        <a:xfrm>
          <a:off x="2903382" y="5048472"/>
          <a:ext cx="5737838" cy="12144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On-Going Support: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Enduring Educational Materials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Alumni Geriatric Course intensives &amp; Practica </a:t>
          </a:r>
        </a:p>
      </dsp:txBody>
      <dsp:txXfrm>
        <a:off x="2903382" y="5048472"/>
        <a:ext cx="5737838" cy="1214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81EA0FA-8071-48EC-B61E-B42C8AECE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92322-62D1-448F-93F1-7C6D37AACCC6}" type="slidenum">
              <a:rPr lang="en-US"/>
              <a:pPr/>
              <a:t>1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3EE68-9652-478B-B6FB-AB709DF6641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3EE68-9652-478B-B6FB-AB709DF6641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3EE68-9652-478B-B6FB-AB709DF6641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3EE68-9652-478B-B6FB-AB709DF6641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3EE68-9652-478B-B6FB-AB709DF6641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3EE68-9652-478B-B6FB-AB709DF6641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3EE68-9652-478B-B6FB-AB709DF6641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3EE68-9652-478B-B6FB-AB709DF6641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hope that you will find the lectures in this</a:t>
            </a:r>
            <a:r>
              <a:rPr lang="en-US" baseline="0" dirty="0" smtClean="0"/>
              <a:t> Geriatrics series interesting and informative.  If you have other topics which would be important to consider, or feedback about the current modules, please let us know.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3EE68-9652-478B-B6FB-AB709DF6641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D7900-51BF-433D-93A4-8691C6BA3C2F}" type="slidenum">
              <a:rPr lang="en-US"/>
              <a:pPr/>
              <a:t>2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D7900-51BF-433D-93A4-8691C6BA3C2F}" type="slidenum">
              <a:rPr lang="en-US"/>
              <a:pPr/>
              <a:t>5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0189-E15B-48AB-B4C2-2C00FB5C452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0189-E15B-48AB-B4C2-2C00FB5C452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0189-E15B-48AB-B4C2-2C00FB5C452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0C627-132A-4710-A2BC-AF43F1CBA21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0C627-132A-4710-A2BC-AF43F1CBA21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3EE68-9652-478B-B6FB-AB709DF6641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D2F84C2-1071-4C4B-BAA9-B6771EBF59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9218D5-B26F-4767-9E5F-23F6281031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C90BB5-F5D0-4A88-A528-EE187ED848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FDDA38-B1FD-45E6-8ADC-775FAF17B4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E25A6F-2B04-4A4E-8127-5D16B6A3D3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18FC37-CE8C-4D37-9625-38A55811F2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5E9514-A88E-4443-A88B-C409959DE7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274208-0DEB-4AD4-B414-0377BADDB2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BC8159-7484-4E78-BB2A-4B5E83088A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400B46-5A0B-4F50-93B8-5AB8F1DEC8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794E9E3-AA05-4C60-8611-D49166409A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D2D758D-E614-4C50-8D15-A4DCF81571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vhaglafil1\HomeUser$\vhasc2kramej$\My%20Documents\Lectures\vhaglafil1\HomeUser$\vhasc2kramej$\My%20Documents\GSA\Challenges%20to%20Delivering%20GeriCare%20web-based%20prog%20%20updated%2010%2020%2010ms.pdf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vaww.portal.gla.med.va.gov/sites/GRECCNew/scholars/default.asp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3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vaww.ees.lrn.va.gov/We_Tracker/We_Track.asp?LINK=2335" TargetMode="External"/><Relationship Id="rId13" Type="http://schemas.openxmlformats.org/officeDocument/2006/relationships/hyperlink" Target="https://www.lms.va.gov/plateau/user/deeplink.do?linkId=ITEM_DETAILS&amp;componentID=8913&amp;componentTypeID=VA&amp;revisionDate=1287583380000" TargetMode="External"/><Relationship Id="rId18" Type="http://schemas.openxmlformats.org/officeDocument/2006/relationships/hyperlink" Target="http://vaww.ees.lrn.va.gov/We_Tracker/We_Track.asp?LINK=2344" TargetMode="External"/><Relationship Id="rId3" Type="http://schemas.openxmlformats.org/officeDocument/2006/relationships/hyperlink" Target="http://vaww.ees.lrn.va.gov/We_Tracker/We_Track.asp?LINK=2330" TargetMode="External"/><Relationship Id="rId7" Type="http://schemas.openxmlformats.org/officeDocument/2006/relationships/hyperlink" Target="http://vaww.ees.lrn.va.gov/We_Tracker/We_Track.asp?LINK=2334" TargetMode="External"/><Relationship Id="rId12" Type="http://schemas.openxmlformats.org/officeDocument/2006/relationships/hyperlink" Target="http://vaww.ees.lrn.va.gov/We_Tracker/We_Track.asp?LINK=2339" TargetMode="External"/><Relationship Id="rId17" Type="http://schemas.openxmlformats.org/officeDocument/2006/relationships/hyperlink" Target="http://vaww.ees.lrn.va.gov/We_Tracker/We_Track.asp?LINK=2343" TargetMode="External"/><Relationship Id="rId2" Type="http://schemas.openxmlformats.org/officeDocument/2006/relationships/hyperlink" Target="http://vaww.ees.lrn.va.gov/We_Tracker/We_Track.asp?LINK=2329" TargetMode="External"/><Relationship Id="rId16" Type="http://schemas.openxmlformats.org/officeDocument/2006/relationships/hyperlink" Target="http://vaww.ees.lrn.va.gov/We_Tracker/We_Track.asp?LINK=234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aww.ees.lrn.va.gov/We_Tracker/We_Track.asp?LINK=2333" TargetMode="External"/><Relationship Id="rId11" Type="http://schemas.openxmlformats.org/officeDocument/2006/relationships/hyperlink" Target="http://vaww.ees.lrn.va.gov/We_Tracker/We_Track.asp?LINK=2345" TargetMode="External"/><Relationship Id="rId5" Type="http://schemas.openxmlformats.org/officeDocument/2006/relationships/hyperlink" Target="http://vaww.ees.lrn.va.gov/We_Tracker/We_Track.asp?LINK=2332" TargetMode="External"/><Relationship Id="rId15" Type="http://schemas.openxmlformats.org/officeDocument/2006/relationships/hyperlink" Target="http://vaww.ees.lrn.va.gov/We_Tracker/We_Track.asp?LINK=2341" TargetMode="External"/><Relationship Id="rId10" Type="http://schemas.openxmlformats.org/officeDocument/2006/relationships/hyperlink" Target="http://vaww.ees.lrn.va.gov/We_Tracker/We_Track.asp?LINK=2337" TargetMode="External"/><Relationship Id="rId19" Type="http://schemas.openxmlformats.org/officeDocument/2006/relationships/image" Target="../media/image2.jpeg"/><Relationship Id="rId4" Type="http://schemas.openxmlformats.org/officeDocument/2006/relationships/hyperlink" Target="http://vaww.ees.lrn.va.gov/We_Tracker/We_Track.asp?LINK=2331" TargetMode="External"/><Relationship Id="rId9" Type="http://schemas.openxmlformats.org/officeDocument/2006/relationships/hyperlink" Target="http://vaww.ees.lrn.va.gov/We_Tracker/We_Track.asp?LINK=2336" TargetMode="External"/><Relationship Id="rId14" Type="http://schemas.openxmlformats.org/officeDocument/2006/relationships/hyperlink" Target="http://vaww.ees.lrn.va.gov/We_Tracker/We_Track.asp?LINK=234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ccaudio.geriu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a.gov/GRECC/GRECC_Demographics_and_Profiles.asp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Primary Care Rural Health Education Series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Primary Care Program Office, PCS</a:t>
            </a:r>
          </a:p>
          <a:p>
            <a:pPr eaLnBrk="1" hangingPunct="1"/>
            <a:r>
              <a:rPr lang="en-US" dirty="0" smtClean="0"/>
              <a:t>May 2011</a:t>
            </a:r>
          </a:p>
        </p:txBody>
      </p:sp>
      <p:pic>
        <p:nvPicPr>
          <p:cNvPr id="4" name="Picture 5" descr="VA PCS logo vert 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638800"/>
            <a:ext cx="60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fficial_VA_Seal_embossed_web_1-25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114800" y="228600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Geriatric Scholars Program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Content Placeholder 4" descr="visn 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94664"/>
            <a:ext cx="4876799" cy="3434512"/>
          </a:xfr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105400" y="1905000"/>
          <a:ext cx="3886200" cy="3886202"/>
        </p:xfrm>
        <a:graphic>
          <a:graphicData uri="http://schemas.openxmlformats.org/drawingml/2006/table">
            <a:tbl>
              <a:tblPr/>
              <a:tblGrid>
                <a:gridCol w="594174"/>
                <a:gridCol w="594174"/>
                <a:gridCol w="630292"/>
                <a:gridCol w="162560"/>
                <a:gridCol w="622425"/>
                <a:gridCol w="594174"/>
                <a:gridCol w="688401"/>
              </a:tblGrid>
              <a:tr h="5894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VISN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D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# CBOC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D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# Scholars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D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VISN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D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# CBOC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D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# Scholars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DB1"/>
                    </a:solidFill>
                  </a:tcPr>
                </a:tc>
              </a:tr>
              <a:tr h="294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94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</a:tr>
              <a:tr h="294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50292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dirty="0" smtClean="0"/>
              <a:t>Geriatric Scholars Program: 2008-2010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140 VA Scholars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 40 States, 2 US Territories</a:t>
            </a:r>
          </a:p>
          <a:p>
            <a:pPr lvl="3">
              <a:buFont typeface="Arial" pitchFamily="34" charset="0"/>
              <a:buChar char="•"/>
            </a:pPr>
            <a:r>
              <a:rPr lang="en-US" dirty="0" smtClean="0"/>
              <a:t> 110 # Rural Clinic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Scholars?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5334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Primary Care Providers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54102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Support Team Members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Geriatric Scholars Program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304800"/>
          <a:ext cx="86868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66800" y="381000"/>
          <a:ext cx="7086600" cy="6335315"/>
        </p:xfrm>
        <a:graphic>
          <a:graphicData uri="http://schemas.openxmlformats.org/presentationml/2006/ole">
            <p:oleObj spid="_x0000_s1026" name="Acrobat Document" r:id="rId3" imgW="5830114" imgH="7542857" progId="AcroExch.Document.7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8360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248400"/>
            <a:ext cx="33528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0" y="5029200"/>
            <a:ext cx="8331200" cy="1524000"/>
            <a:chOff x="304800" y="5029200"/>
            <a:chExt cx="8331200" cy="1524000"/>
          </a:xfrm>
        </p:grpSpPr>
        <p:sp>
          <p:nvSpPr>
            <p:cNvPr id="2054" name="Text Box 3"/>
            <p:cNvSpPr txBox="1">
              <a:spLocks noChangeArrowheads="1"/>
            </p:cNvSpPr>
            <p:nvPr/>
          </p:nvSpPr>
          <p:spPr bwMode="auto">
            <a:xfrm>
              <a:off x="304800" y="5029200"/>
              <a:ext cx="5029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b="1">
                  <a:latin typeface="Times New Roman" pitchFamily="18" charset="0"/>
                  <a:cs typeface="Times New Roman" pitchFamily="18" charset="0"/>
                </a:rPr>
                <a:t>Goals:  </a:t>
              </a:r>
              <a:r>
                <a:rPr lang="en-US" sz="1100">
                  <a:latin typeface="Times New Roman" pitchFamily="18" charset="0"/>
                  <a:cs typeface="Times New Roman" pitchFamily="18" charset="0"/>
                </a:rPr>
                <a:t>To provide professional development to the health provider participating in the Geriatric Scholars program</a:t>
              </a:r>
            </a:p>
          </p:txBody>
        </p:sp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304800" y="5410200"/>
              <a:ext cx="51054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100" b="1" dirty="0">
                  <a:latin typeface="Times New Roman" pitchFamily="18" charset="0"/>
                </a:rPr>
                <a:t>Objectives:  </a:t>
              </a:r>
              <a:r>
                <a:rPr lang="en-US" sz="1100" b="1" i="1" dirty="0">
                  <a:latin typeface="Times New Roman" pitchFamily="18" charset="0"/>
                </a:rPr>
                <a:t>Webinar Part 1 – </a:t>
              </a:r>
              <a:r>
                <a:rPr lang="en-US" sz="1100" dirty="0">
                  <a:latin typeface="Times New Roman" pitchFamily="18" charset="0"/>
                </a:rPr>
                <a:t>To improve their communication skills in knowledge transfer with their peers who work in Community Based Outpatient Clinics (CBOCS)</a:t>
              </a:r>
            </a:p>
            <a:p>
              <a:r>
                <a:rPr lang="en-US" sz="1100" b="1" i="1" dirty="0">
                  <a:latin typeface="Times New Roman" pitchFamily="18" charset="0"/>
                </a:rPr>
                <a:t>Webinar Part 2 – </a:t>
              </a:r>
              <a:r>
                <a:rPr lang="en-US" sz="1100" dirty="0">
                  <a:latin typeface="Times New Roman" pitchFamily="18" charset="0"/>
                </a:rPr>
                <a:t>To define the basic theories of adult learning to better understand what motivates and engages adults to incorporate new information into their health behaviors   </a:t>
              </a:r>
              <a:r>
                <a:rPr lang="en-US" sz="1100" b="1" i="1" dirty="0">
                  <a:latin typeface="Times New Roman" pitchFamily="18" charset="0"/>
                </a:rPr>
                <a:t>Webinar Part 3 – </a:t>
              </a:r>
              <a:r>
                <a:rPr lang="en-US" sz="1100" dirty="0">
                  <a:latin typeface="Times New Roman" pitchFamily="18" charset="0"/>
                </a:rPr>
                <a:t>To identify literacy barriers that affect learning in older patients.</a:t>
              </a:r>
            </a:p>
            <a:p>
              <a:endParaRPr lang="en-US" sz="1600" b="1" i="1" dirty="0">
                <a:latin typeface="Times New Roman" pitchFamily="18" charset="0"/>
              </a:endParaRPr>
            </a:p>
            <a:p>
              <a:endParaRPr lang="en-US" dirty="0"/>
            </a:p>
          </p:txBody>
        </p:sp>
        <p:sp>
          <p:nvSpPr>
            <p:cNvPr id="2056" name="Text Box 6"/>
            <p:cNvSpPr txBox="1">
              <a:spLocks noChangeArrowheads="1"/>
            </p:cNvSpPr>
            <p:nvPr/>
          </p:nvSpPr>
          <p:spPr bwMode="auto">
            <a:xfrm>
              <a:off x="5791200" y="5029200"/>
              <a:ext cx="28448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 b="1">
                  <a:solidFill>
                    <a:srgbClr val="17365D"/>
                  </a:solidFill>
                  <a:latin typeface="Calibri" pitchFamily="34" charset="0"/>
                </a:rPr>
                <a:t>“SLIDES WILL BE ARCHIVED”</a:t>
              </a:r>
            </a:p>
            <a:p>
              <a:r>
                <a:rPr lang="en-US" sz="1000" b="1">
                  <a:latin typeface="Calibri" pitchFamily="34" charset="0"/>
                </a:rPr>
                <a:t>For Further Assistance Contact:</a:t>
              </a:r>
            </a:p>
            <a:p>
              <a:r>
                <a:rPr lang="en-US" sz="1000">
                  <a:latin typeface="Calibri" pitchFamily="34" charset="0"/>
                </a:rPr>
                <a:t>Lauren Ila Jones, Ph.D.</a:t>
              </a:r>
            </a:p>
            <a:p>
              <a:r>
                <a:rPr lang="en-US" sz="1000">
                  <a:latin typeface="Calibri" pitchFamily="34" charset="0"/>
                </a:rPr>
                <a:t>Program Manager, Geriatric Scholars Program</a:t>
              </a:r>
            </a:p>
            <a:p>
              <a:r>
                <a:rPr lang="en-US" sz="1000">
                  <a:latin typeface="Calibri" pitchFamily="34" charset="0"/>
                </a:rPr>
                <a:t>GRECC/VA GLAHS-Sepulveda Campus</a:t>
              </a:r>
            </a:p>
            <a:p>
              <a:r>
                <a:rPr lang="en-US" sz="1000">
                  <a:latin typeface="Calibri" pitchFamily="34" charset="0"/>
                </a:rPr>
                <a:t>16111 Plummer St. (11E)</a:t>
              </a:r>
            </a:p>
            <a:p>
              <a:r>
                <a:rPr lang="en-US" sz="1000">
                  <a:latin typeface="Calibri" pitchFamily="34" charset="0"/>
                </a:rPr>
                <a:t>Ph (818) 891-7711 x9156; lauren.jones@va.gov</a:t>
              </a:r>
              <a:endParaRPr lang="en-US" sz="1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Learning Community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3840163"/>
          </a:xfrm>
        </p:spPr>
        <p:txBody>
          <a:bodyPr/>
          <a:lstStyle/>
          <a:p>
            <a:r>
              <a:rPr lang="en-US" dirty="0" smtClean="0"/>
              <a:t>Geriatric Scholars Program information</a:t>
            </a:r>
          </a:p>
          <a:p>
            <a:r>
              <a:rPr lang="en-US" dirty="0" smtClean="0"/>
              <a:t>State-of-the-Art Geriatrics</a:t>
            </a:r>
          </a:p>
          <a:p>
            <a:pPr lvl="1"/>
            <a:r>
              <a:rPr lang="en-US" dirty="0" smtClean="0"/>
              <a:t>Toolkits, Clinical Guidelines, Resources</a:t>
            </a:r>
          </a:p>
          <a:p>
            <a:r>
              <a:rPr lang="en-US" dirty="0" smtClean="0"/>
              <a:t>CPRS Templates</a:t>
            </a:r>
          </a:p>
          <a:p>
            <a:r>
              <a:rPr lang="en-US" dirty="0" smtClean="0"/>
              <a:t>Education calendar</a:t>
            </a:r>
          </a:p>
          <a:p>
            <a:r>
              <a:rPr lang="en-US" dirty="0" smtClean="0"/>
              <a:t>Discussion Boards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hlinkClick r:id="rId2"/>
              </a:rPr>
              <a:t>http://vaww.portal.gla.med.va.gov/sites/GRECCNew/scholars/default.aspx</a:t>
            </a:r>
            <a:r>
              <a:rPr lang="en-US" sz="2000" dirty="0" smtClean="0">
                <a:solidFill>
                  <a:schemeClr val="tx2"/>
                </a:solidFill>
              </a:rPr>
              <a:t>  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Quality Improvement Projects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3100" dirty="0" smtClean="0">
                <a:solidFill>
                  <a:schemeClr val="tx2"/>
                </a:solidFill>
              </a:rPr>
              <a:t>in collaboration with national Quality Scholars Program</a:t>
            </a:r>
            <a:endParaRPr lang="en-US" sz="31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2773363"/>
          </a:xfrm>
        </p:spPr>
        <p:txBody>
          <a:bodyPr>
            <a:normAutofit/>
          </a:bodyPr>
          <a:lstStyle/>
          <a:p>
            <a:r>
              <a:rPr lang="en-US" dirty="0" smtClean="0"/>
              <a:t>Evaluation: Application of knowledge</a:t>
            </a:r>
          </a:p>
          <a:p>
            <a:r>
              <a:rPr lang="en-US" dirty="0" smtClean="0"/>
              <a:t>Participation in annual Geriatrics &amp; Extended Care Leads conference</a:t>
            </a:r>
          </a:p>
          <a:p>
            <a:r>
              <a:rPr lang="en-US" dirty="0" smtClean="0"/>
              <a:t>Projects on display in facilities and VISN offices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191000"/>
            <a:ext cx="708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Other benefits: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Meets recertification requirement: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Self evaluation of practice performance</a:t>
            </a:r>
          </a:p>
          <a:p>
            <a:pPr algn="ctr"/>
            <a:endParaRPr lang="en-US" sz="2000" dirty="0" smtClean="0">
              <a:solidFill>
                <a:schemeClr val="tx2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Project approval through Quality Management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2400" y="685800"/>
          <a:ext cx="8502782" cy="5464810"/>
        </p:xfrm>
        <a:graphic>
          <a:graphicData uri="http://schemas.openxmlformats.org/presentationml/2006/ole">
            <p:oleObj spid="_x0000_s2050" name="Presentation" r:id="rId3" imgW="23271345" imgH="14959719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35924" y="609600"/>
          <a:ext cx="8808076" cy="5661025"/>
        </p:xfrm>
        <a:graphic>
          <a:graphicData uri="http://schemas.openxmlformats.org/presentationml/2006/ole">
            <p:oleObj spid="_x0000_s3074" name="Presentation" r:id="rId3" imgW="25601759" imgH="1645767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5" descr="VA PCS logo vert 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45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PC Rural Health Series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09600" y="11430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Scholars’ Own Words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About the Geriatric Scholar Program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5259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smtClean="0"/>
              <a:t>“This program has helped me with my day to day practices. I feel more comfortable in my role. I can communicate better with my team and patients...”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smtClean="0"/>
              <a:t>“Please send my thanks to the people in charge--you really motivated me to decide to go back and do my doctorate.”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smtClean="0"/>
              <a:t>“Very fortunate to have the opportunity to be a part of the program.”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 smtClean="0"/>
              <a:t>“It's been great - great to learn something new on a regular basis.”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Eligible and How to Apply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New class enrollment will be announced by DUSHOM to the Networks</a:t>
            </a:r>
          </a:p>
          <a:p>
            <a:r>
              <a:rPr lang="en-US" dirty="0" smtClean="0"/>
              <a:t>VISNs nominate Scholars to attend</a:t>
            </a:r>
          </a:p>
          <a:p>
            <a:r>
              <a:rPr lang="en-US" dirty="0" smtClean="0"/>
              <a:t>Eligibility: </a:t>
            </a:r>
          </a:p>
          <a:p>
            <a:pPr lvl="1"/>
            <a:r>
              <a:rPr lang="en-US" dirty="0" smtClean="0"/>
              <a:t>Rural VA CBOCs, VA employee </a:t>
            </a:r>
          </a:p>
          <a:p>
            <a:pPr lvl="1"/>
            <a:r>
              <a:rPr lang="en-US" dirty="0" smtClean="0"/>
              <a:t>Discipline</a:t>
            </a:r>
          </a:p>
          <a:p>
            <a:pPr lvl="1"/>
            <a:r>
              <a:rPr lang="en-US" dirty="0" smtClean="0"/>
              <a:t>Commitment to complete course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0"/>
            <a:ext cx="7620000" cy="132343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i="1" dirty="0" smtClean="0"/>
              <a:t>New Class Enrollment </a:t>
            </a:r>
          </a:p>
          <a:p>
            <a:pPr algn="ctr">
              <a:buNone/>
            </a:pPr>
            <a:r>
              <a:rPr lang="en-US" sz="4000" i="1" dirty="0" smtClean="0"/>
              <a:t>Starting Soon!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Geriatric Scholars Collaboration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Josea Kramer, PhD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Kenneth Shay, DDS</a:t>
            </a:r>
          </a:p>
          <a:p>
            <a:r>
              <a:rPr lang="en-US" dirty="0" smtClean="0"/>
              <a:t>Judy Howe, PhD</a:t>
            </a:r>
          </a:p>
          <a:p>
            <a:r>
              <a:rPr lang="en-US" dirty="0" smtClean="0"/>
              <a:t>Ronni Chernoff, PhD</a:t>
            </a:r>
          </a:p>
          <a:p>
            <a:r>
              <a:rPr lang="en-US" dirty="0" smtClean="0"/>
              <a:t>Steven Barczi, MD</a:t>
            </a:r>
          </a:p>
          <a:p>
            <a:r>
              <a:rPr lang="en-US" dirty="0" smtClean="0"/>
              <a:t>Kathy Horvath, PhD</a:t>
            </a:r>
          </a:p>
          <a:p>
            <a:r>
              <a:rPr lang="en-US" dirty="0" smtClean="0"/>
              <a:t>Terri Huh, PhD</a:t>
            </a:r>
          </a:p>
          <a:p>
            <a:r>
              <a:rPr lang="en-US" dirty="0" smtClean="0"/>
              <a:t>Nina Tumosa, PhD</a:t>
            </a:r>
          </a:p>
          <a:p>
            <a:r>
              <a:rPr lang="en-US" dirty="0" smtClean="0"/>
              <a:t>Michele Saunders, DMD</a:t>
            </a:r>
          </a:p>
          <a:p>
            <a:r>
              <a:rPr lang="en-US" dirty="0" smtClean="0"/>
              <a:t>Robert Dittus, MD &amp; Jacob Hathaway, MD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724400" cy="4525963"/>
          </a:xfrm>
        </p:spPr>
        <p:txBody>
          <a:bodyPr>
            <a:normAutofit fontScale="92500" lnSpcReduction="20000"/>
          </a:bodyPr>
          <a:lstStyle/>
          <a:p>
            <a:pPr fontAlgn="t">
              <a:buNone/>
            </a:pPr>
            <a:r>
              <a:rPr lang="en-US" i="1" dirty="0" smtClean="0">
                <a:solidFill>
                  <a:schemeClr val="tx2"/>
                </a:solidFill>
              </a:rPr>
              <a:t>Greater Los Angeles GRECC</a:t>
            </a:r>
          </a:p>
          <a:p>
            <a:pPr fontAlgn="t">
              <a:buNone/>
            </a:pPr>
            <a:r>
              <a:rPr lang="en-US" i="1" dirty="0" smtClean="0">
                <a:solidFill>
                  <a:schemeClr val="tx2"/>
                </a:solidFill>
              </a:rPr>
              <a:t>VA Office of GEC</a:t>
            </a:r>
          </a:p>
          <a:p>
            <a:pPr fontAlgn="t">
              <a:buNone/>
            </a:pPr>
            <a:r>
              <a:rPr lang="en-US" dirty="0" smtClean="0"/>
              <a:t>Bronx GRECC</a:t>
            </a:r>
          </a:p>
          <a:p>
            <a:pPr fontAlgn="t">
              <a:buNone/>
            </a:pPr>
            <a:r>
              <a:rPr lang="en-US" dirty="0" smtClean="0"/>
              <a:t>Little Rock GRECC</a:t>
            </a:r>
          </a:p>
          <a:p>
            <a:pPr fontAlgn="t">
              <a:buNone/>
            </a:pPr>
            <a:r>
              <a:rPr lang="en-US" dirty="0" smtClean="0"/>
              <a:t>Madison GRECC</a:t>
            </a:r>
          </a:p>
          <a:p>
            <a:pPr fontAlgn="t">
              <a:buNone/>
            </a:pPr>
            <a:r>
              <a:rPr lang="en-US" dirty="0" smtClean="0"/>
              <a:t>New England GRECC</a:t>
            </a:r>
          </a:p>
          <a:p>
            <a:pPr fontAlgn="t">
              <a:buNone/>
            </a:pPr>
            <a:r>
              <a:rPr lang="en-US" dirty="0" smtClean="0"/>
              <a:t>Palo Alto GRECC</a:t>
            </a:r>
          </a:p>
          <a:p>
            <a:pPr fontAlgn="t">
              <a:buNone/>
            </a:pPr>
            <a:r>
              <a:rPr lang="en-US" dirty="0" smtClean="0"/>
              <a:t>Saint Louis GRECC</a:t>
            </a:r>
          </a:p>
          <a:p>
            <a:pPr fontAlgn="t">
              <a:buNone/>
            </a:pPr>
            <a:r>
              <a:rPr lang="en-US" dirty="0" smtClean="0"/>
              <a:t>San Antonio GRECC</a:t>
            </a:r>
          </a:p>
          <a:p>
            <a:pPr fontAlgn="t">
              <a:buNone/>
            </a:pPr>
            <a:r>
              <a:rPr lang="en-US" dirty="0" smtClean="0"/>
              <a:t>Tennessee Valley GRECC &amp; Nat’l VA Quality Scholars</a:t>
            </a:r>
          </a:p>
          <a:p>
            <a:pPr fontAlgn="t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Primary Care Rural Health Education Series </a:t>
            </a:r>
            <a:r>
              <a:rPr lang="en-US" sz="4800" dirty="0" smtClean="0"/>
              <a:t>in Geriatrics</a:t>
            </a:r>
            <a:endParaRPr lang="en-US" sz="4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4343400"/>
          </a:xfrm>
        </p:spPr>
        <p:txBody>
          <a:bodyPr/>
          <a:lstStyle/>
          <a:p>
            <a:pPr>
              <a:buNone/>
            </a:pPr>
            <a:r>
              <a:rPr lang="en-US" sz="3600" i="1" dirty="0" smtClean="0"/>
              <a:t>Main goal:</a:t>
            </a:r>
            <a:endParaRPr lang="en-US" sz="3600" i="1" dirty="0"/>
          </a:p>
          <a:p>
            <a:pPr>
              <a:buNone/>
            </a:pPr>
            <a:r>
              <a:rPr lang="en-US" sz="3600" b="1" dirty="0" smtClean="0"/>
              <a:t>    To increase providers’</a:t>
            </a:r>
          </a:p>
          <a:p>
            <a:pPr lvl="2">
              <a:buNone/>
            </a:pPr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comfort and knowledge </a:t>
            </a:r>
            <a:r>
              <a:rPr lang="en-US" sz="3600" b="1" dirty="0" smtClean="0"/>
              <a:t>about</a:t>
            </a:r>
          </a:p>
          <a:p>
            <a:pPr lvl="2">
              <a:buNone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important and common</a:t>
            </a:r>
          </a:p>
          <a:p>
            <a:pPr lvl="2">
              <a:buNone/>
            </a:pPr>
            <a:r>
              <a:rPr lang="en-US" sz="3600" b="1" dirty="0" smtClean="0"/>
              <a:t>geriatric </a:t>
            </a:r>
            <a:r>
              <a:rPr lang="en-US" sz="3600" b="1" dirty="0" smtClean="0">
                <a:solidFill>
                  <a:srgbClr val="00B050"/>
                </a:solidFill>
              </a:rPr>
              <a:t>conditions and issues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77200" cy="4800600"/>
          </a:xfrm>
        </p:spPr>
        <p:txBody>
          <a:bodyPr/>
          <a:lstStyle/>
          <a:p>
            <a:pPr lvl="1">
              <a:buNone/>
            </a:pPr>
            <a:r>
              <a:rPr lang="en-US" sz="4000" dirty="0" smtClean="0"/>
              <a:t>Almost all providers in the VA have experience and skill in caring for older adults</a:t>
            </a:r>
          </a:p>
          <a:p>
            <a:pPr lvl="1">
              <a:buNone/>
            </a:pPr>
            <a:endParaRPr lang="en-US" sz="4000" dirty="0"/>
          </a:p>
          <a:p>
            <a:pPr lvl="1">
              <a:buNone/>
            </a:pPr>
            <a:r>
              <a:rPr lang="en-US" sz="4000" dirty="0" smtClean="0"/>
              <a:t>We all have a lot to learn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7772400" cy="56388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Assessment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and referral of geriatric conditions</a:t>
            </a:r>
          </a:p>
          <a:p>
            <a:pPr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Frailty </a:t>
            </a:r>
          </a:p>
          <a:p>
            <a:pPr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Dementia and other cognitive changes </a:t>
            </a:r>
          </a:p>
          <a:p>
            <a:pPr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Palliative care</a:t>
            </a:r>
          </a:p>
          <a:p>
            <a:pPr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Falls and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locomotor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problems</a:t>
            </a:r>
          </a:p>
          <a:p>
            <a:pPr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Pharmacology in older adults </a:t>
            </a:r>
          </a:p>
          <a:p>
            <a:pPr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Genitourinary issues in older adults</a:t>
            </a:r>
          </a:p>
          <a:p>
            <a:pPr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Long-term care</a:t>
            </a:r>
          </a:p>
          <a:p>
            <a:pPr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Caregiver and home assessment </a:t>
            </a:r>
          </a:p>
          <a:p>
            <a:pPr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Musculoskeletal diseases in older adults</a:t>
            </a:r>
          </a:p>
          <a:p>
            <a:pPr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Infections in older adults </a:t>
            </a:r>
          </a:p>
          <a:p>
            <a:pPr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Circulatory diseases in older adults</a:t>
            </a:r>
          </a:p>
          <a:p>
            <a:pPr>
              <a:buNone/>
            </a:pP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Endocrinopathies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in older adults </a:t>
            </a:r>
          </a:p>
          <a:p>
            <a:pPr>
              <a:buNone/>
            </a:pPr>
            <a:endParaRPr lang="en-US" sz="3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Original Topic List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05800" cy="5562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Advance Care Planning: A Collaborative Interdisciplinary Process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Comorbidity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and Frailty: Two Important Concepts in Geriatric Care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Evaluation and Management of Dementia: Key Concepts for Primary Care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Screening for Common Geriatric Conditions among Older Adults in Primary Care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Sex and Driving: Two Tough Conversations We Need to Have with our Older Patients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Current Lectures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1143000"/>
            <a:ext cx="8534400" cy="563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8534400" cy="563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i="1" dirty="0" smtClean="0"/>
              <a:t>Highlight:  </a:t>
            </a:r>
            <a:r>
              <a:rPr lang="en-US" i="1" dirty="0" smtClean="0">
                <a:solidFill>
                  <a:srgbClr val="00B050"/>
                </a:solidFill>
              </a:rPr>
              <a:t>Advance Care Planning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of Kin Hierarchy in VA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449513"/>
            <a:ext cx="8229600" cy="4389437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800" dirty="0" smtClean="0"/>
              <a:t>A relative 18 years of age or older, in the following order of priority: 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sz="2400" dirty="0" smtClean="0"/>
              <a:t>Spouse 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sz="2400" dirty="0" smtClean="0"/>
              <a:t>Child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sz="2400" dirty="0" smtClean="0"/>
              <a:t>Parent 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sz="2400" dirty="0" smtClean="0"/>
              <a:t>Sibling 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sz="2400" dirty="0" smtClean="0"/>
              <a:t>Grandparent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sz="2400" dirty="0" smtClean="0"/>
              <a:t>Grandchild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sz="2400" dirty="0" smtClean="0"/>
              <a:t>Close friend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1143000"/>
            <a:ext cx="8534400" cy="563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8534400" cy="563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i="1" dirty="0" smtClean="0"/>
              <a:t>Highlight: </a:t>
            </a:r>
            <a:r>
              <a:rPr lang="en-US" i="1" dirty="0" smtClean="0">
                <a:solidFill>
                  <a:srgbClr val="00B050"/>
                </a:solidFill>
              </a:rPr>
              <a:t>Frailty and </a:t>
            </a:r>
            <a:r>
              <a:rPr lang="en-US" i="1" dirty="0" err="1" smtClean="0">
                <a:solidFill>
                  <a:srgbClr val="00B050"/>
                </a:solidFill>
              </a:rPr>
              <a:t>Comorbidity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685800" y="990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Pearls for Management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46482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CCCCFF"/>
              </a:buClr>
            </a:pPr>
            <a:r>
              <a:rPr lang="en-US" sz="2400" b="1" dirty="0" smtClean="0">
                <a:latin typeface="Arial" charset="0"/>
                <a:cs typeface="Arial" charset="0"/>
              </a:rPr>
              <a:t>Less May Be More</a:t>
            </a:r>
          </a:p>
          <a:p>
            <a:pPr lvl="1">
              <a:lnSpc>
                <a:spcPct val="90000"/>
              </a:lnSpc>
              <a:buClr>
                <a:srgbClr val="CCCCFF"/>
              </a:buClr>
              <a:buSzPct val="95000"/>
            </a:pPr>
            <a:r>
              <a:rPr lang="en-US" sz="2400" dirty="0" smtClean="0">
                <a:latin typeface="Arial" charset="0"/>
                <a:cs typeface="Arial" charset="0"/>
              </a:rPr>
              <a:t>Avoid </a:t>
            </a:r>
            <a:r>
              <a:rPr lang="en-US" sz="2400" dirty="0" err="1" smtClean="0">
                <a:latin typeface="Arial" charset="0"/>
                <a:cs typeface="Arial" charset="0"/>
              </a:rPr>
              <a:t>polypharmacy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  <a:p>
            <a:pPr lvl="2">
              <a:lnSpc>
                <a:spcPct val="90000"/>
              </a:lnSpc>
              <a:buClr>
                <a:srgbClr val="CCCCFF"/>
              </a:buClr>
              <a:buSzPct val="95000"/>
            </a:pPr>
            <a:r>
              <a:rPr lang="en-US" sz="2000" dirty="0" smtClean="0">
                <a:latin typeface="Arial" charset="0"/>
                <a:cs typeface="Arial" charset="0"/>
              </a:rPr>
              <a:t>Can the problem be addressed without a prescription pad?</a:t>
            </a:r>
          </a:p>
          <a:p>
            <a:pPr lvl="1">
              <a:lnSpc>
                <a:spcPct val="90000"/>
              </a:lnSpc>
              <a:buClr>
                <a:srgbClr val="CCCCFF"/>
              </a:buClr>
              <a:buSzPct val="95000"/>
            </a:pPr>
            <a:r>
              <a:rPr lang="en-US" sz="2400" dirty="0" smtClean="0">
                <a:latin typeface="Arial" charset="0"/>
                <a:cs typeface="Arial" charset="0"/>
              </a:rPr>
              <a:t>More permissive approach chronic disease management</a:t>
            </a:r>
          </a:p>
          <a:p>
            <a:pPr lvl="1">
              <a:lnSpc>
                <a:spcPct val="90000"/>
              </a:lnSpc>
              <a:buClr>
                <a:srgbClr val="CCCCFF"/>
              </a:buClr>
              <a:buSzPct val="95000"/>
            </a:pPr>
            <a:r>
              <a:rPr lang="en-US" sz="2400" dirty="0" smtClean="0">
                <a:latin typeface="Arial" charset="0"/>
                <a:cs typeface="Arial" charset="0"/>
              </a:rPr>
              <a:t>Cease preventive screening if life expectancy is &lt; 5 years</a:t>
            </a:r>
          </a:p>
          <a:p>
            <a:endParaRPr lang="en-US" sz="2800" dirty="0"/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5257800" y="1981200"/>
            <a:ext cx="33528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95288" marR="0" lvl="0" indent="-395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U.S. Air Force Photo by Airman 1</a:t>
            </a:r>
            <a:r>
              <a:rPr kumimoji="0" lang="en-US" sz="12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Class    Adam Grant/Released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4" name="Picture 2" descr="Human hand dropping pills into a jar"/>
          <p:cNvPicPr>
            <a:picLocks noChangeAspect="1" noChangeArrowheads="1"/>
          </p:cNvPicPr>
          <p:nvPr/>
        </p:nvPicPr>
        <p:blipFill>
          <a:blip r:embed="rId3" cstate="print"/>
          <a:srcRect t="1667"/>
          <a:stretch>
            <a:fillRect/>
          </a:stretch>
        </p:blipFill>
        <p:spPr bwMode="auto">
          <a:xfrm flipH="1">
            <a:off x="5715000" y="1981200"/>
            <a:ext cx="2743200" cy="3923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1000" y="1143000"/>
            <a:ext cx="8534400" cy="563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8534400" cy="563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r>
              <a:rPr lang="en-US" i="1" dirty="0" smtClean="0"/>
              <a:t>Highlight: </a:t>
            </a:r>
            <a:r>
              <a:rPr lang="en-US" i="1" dirty="0" smtClean="0">
                <a:solidFill>
                  <a:srgbClr val="00B050"/>
                </a:solidFill>
              </a:rPr>
              <a:t> Dementia</a:t>
            </a:r>
            <a:endParaRPr lang="en-US" i="1" dirty="0">
              <a:solidFill>
                <a:srgbClr val="00B050"/>
              </a:solidFill>
            </a:endParaRPr>
          </a:p>
        </p:txBody>
      </p:sp>
      <p:graphicFrame>
        <p:nvGraphicFramePr>
          <p:cNvPr id="8" name="Group 34"/>
          <p:cNvGraphicFramePr>
            <a:graphicFrameLocks/>
          </p:cNvGraphicFramePr>
          <p:nvPr/>
        </p:nvGraphicFramePr>
        <p:xfrm>
          <a:off x="685800" y="2124683"/>
          <a:ext cx="7772400" cy="3971317"/>
        </p:xfrm>
        <a:graphic>
          <a:graphicData uri="http://schemas.openxmlformats.org/drawingml/2006/table">
            <a:tbl>
              <a:tblPr firstRow="1" firstCol="1">
                <a:tableStyleId>{00A15C55-8517-42AA-B614-E9B94910E393}</a:tableStyleId>
              </a:tblPr>
              <a:tblGrid>
                <a:gridCol w="1511300"/>
                <a:gridCol w="1943100"/>
                <a:gridCol w="1817688"/>
                <a:gridCol w="2500312"/>
              </a:tblGrid>
              <a:tr h="7226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Current</a:t>
                      </a:r>
                      <a:b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Year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BE7B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Year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BE7B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After</a:t>
                      </a:r>
                      <a:b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Peak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BE7B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/>
                </a:tc>
              </a:tr>
              <a:tr h="1182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Veterans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BE7B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563,758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F4E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2012</a:t>
                      </a:r>
                      <a:b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571,614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F4E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Decline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Thru 2022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F4E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115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Enrollees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BE7B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317,943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F4E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2015</a:t>
                      </a:r>
                      <a:b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339,248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F4E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Slight Decline</a:t>
                      </a:r>
                      <a:b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Thru 2022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F4E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898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Patients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BE7B6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192,724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F4E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2017</a:t>
                      </a:r>
                      <a:b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218,017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F4E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Very Slight Decline</a:t>
                      </a:r>
                      <a:b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Thru 2022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F4E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080733"/>
            <a:ext cx="8229600" cy="112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Dementia in the VA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609600" y="6179631"/>
            <a:ext cx="7924800" cy="60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Urban rural split: 38% of Veterans live in rural areas and 75% of rural Veterans are over the age of 65.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Rural Health Series in LMS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143000"/>
            <a:ext cx="8534400" cy="563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8534400" cy="563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1112837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Screening</a:t>
            </a:r>
            <a:r>
              <a:rPr lang="en-US" sz="43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for</a:t>
            </a:r>
            <a:r>
              <a:rPr lang="en-US" sz="4300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43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Urinary Incontinence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179637"/>
            <a:ext cx="8229600" cy="4525963"/>
          </a:xfrm>
        </p:spPr>
        <p:txBody>
          <a:bodyPr/>
          <a:lstStyle/>
          <a:p>
            <a:pPr marL="273050" lvl="1" indent="-273050" eaLnBrk="1" hangingPunct="1">
              <a:buClr>
                <a:srgbClr val="CCCCFF"/>
              </a:buClr>
              <a:buSzPct val="95000"/>
              <a:buNone/>
            </a:pPr>
            <a:r>
              <a:rPr lang="en-US" sz="2800" u="sng" dirty="0" smtClean="0">
                <a:latin typeface="Arial" charset="0"/>
                <a:cs typeface="Arial" charset="0"/>
              </a:rPr>
              <a:t>Single item screener (with follow-up items for positive response)</a:t>
            </a:r>
          </a:p>
          <a:p>
            <a:pPr marL="787400" lvl="2" indent="-514350" eaLnBrk="1" hangingPunct="1">
              <a:buClr>
                <a:srgbClr val="CCCCFF"/>
              </a:buClr>
              <a:buSzPct val="95000"/>
              <a:buNone/>
            </a:pPr>
            <a:r>
              <a:rPr lang="en-US" sz="2400" i="1" dirty="0" smtClean="0">
                <a:latin typeface="Arial" charset="0"/>
                <a:cs typeface="Arial" charset="0"/>
              </a:rPr>
              <a:t>“During the past 3 months, have you leaked urine (even a small amount)?” </a:t>
            </a:r>
          </a:p>
          <a:p>
            <a:pPr marL="787400" lvl="2" indent="-514350" eaLnBrk="1" hangingPunct="1">
              <a:buClr>
                <a:srgbClr val="CCCCFF"/>
              </a:buClr>
              <a:buSzPct val="9500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If yes, then ask:  </a:t>
            </a:r>
            <a:r>
              <a:rPr lang="en-US" sz="2400" i="1" dirty="0" smtClean="0">
                <a:latin typeface="Arial" charset="0"/>
                <a:cs typeface="Arial" charset="0"/>
              </a:rPr>
              <a:t>“During the past 3 months, did you leak urine most often”:</a:t>
            </a:r>
          </a:p>
          <a:p>
            <a:pPr marL="1600200" lvl="3" indent="-228600" eaLnBrk="1" hangingPunct="1">
              <a:buClr>
                <a:srgbClr val="CCCCFF"/>
              </a:buClr>
              <a:buSzPct val="95000"/>
              <a:buNone/>
            </a:pPr>
            <a:r>
              <a:rPr lang="en-US" i="1" dirty="0" smtClean="0">
                <a:latin typeface="Arial" charset="0"/>
                <a:cs typeface="Arial" charset="0"/>
              </a:rPr>
              <a:t>“When you were coughing, laughing, sneezing, lifting or exercise?”  </a:t>
            </a:r>
            <a:r>
              <a:rPr lang="en-US" dirty="0" smtClean="0">
                <a:latin typeface="Arial" charset="0"/>
                <a:cs typeface="Arial" charset="0"/>
              </a:rPr>
              <a:t>(suggests stress incontinence)</a:t>
            </a:r>
          </a:p>
          <a:p>
            <a:pPr marL="1600200" lvl="3" indent="-228600" eaLnBrk="1" hangingPunct="1">
              <a:buClr>
                <a:srgbClr val="CCCCFF"/>
              </a:buClr>
              <a:buSzPct val="95000"/>
              <a:buNone/>
            </a:pPr>
            <a:r>
              <a:rPr lang="en-US" i="1" dirty="0" smtClean="0">
                <a:latin typeface="Arial" charset="0"/>
                <a:cs typeface="Arial" charset="0"/>
              </a:rPr>
              <a:t>“When you had the urge to urinate, but you couldn’t get to the toilet fast enough?” </a:t>
            </a:r>
            <a:r>
              <a:rPr lang="en-US" dirty="0" smtClean="0">
                <a:latin typeface="Arial" charset="0"/>
                <a:cs typeface="Arial" charset="0"/>
              </a:rPr>
              <a:t>(suggests urge incontinence)</a:t>
            </a:r>
          </a:p>
          <a:p>
            <a:pPr marL="1600200" lvl="3" indent="-228600" eaLnBrk="1" hangingPunct="1">
              <a:buClr>
                <a:srgbClr val="CCCCFF"/>
              </a:buClr>
              <a:buSzPct val="95000"/>
              <a:buNone/>
            </a:pPr>
            <a:r>
              <a:rPr lang="en-US" dirty="0" smtClean="0">
                <a:latin typeface="Arial" charset="0"/>
                <a:cs typeface="Arial" charset="0"/>
              </a:rPr>
              <a:t>Neither or both</a:t>
            </a:r>
          </a:p>
          <a:p>
            <a:pPr marL="273050" lvl="1" indent="-273050" eaLnBrk="1" hangingPunct="1">
              <a:buClr>
                <a:srgbClr val="CCCCFF"/>
              </a:buClr>
              <a:buSzPct val="95000"/>
              <a:buFont typeface="Wingdings 2" pitchFamily="18" charset="2"/>
              <a:buChar char=""/>
            </a:pPr>
            <a:endParaRPr 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i="1" dirty="0" smtClean="0"/>
              <a:t>Highlight:  </a:t>
            </a:r>
            <a:r>
              <a:rPr lang="en-US" i="1" dirty="0" smtClean="0">
                <a:solidFill>
                  <a:srgbClr val="00B050"/>
                </a:solidFill>
              </a:rPr>
              <a:t>Screening</a:t>
            </a:r>
            <a:endParaRPr lang="en-US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0" y="1143000"/>
            <a:ext cx="8534400" cy="563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8534400" cy="563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i="1" dirty="0" smtClean="0"/>
              <a:t>Highlight:  </a:t>
            </a:r>
            <a:r>
              <a:rPr lang="en-US" i="1" dirty="0" smtClean="0">
                <a:solidFill>
                  <a:srgbClr val="00B050"/>
                </a:solidFill>
              </a:rPr>
              <a:t>Sex and Driving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381000" y="11731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 charset="0"/>
              </a:rPr>
              <a:t>Older adults are sexually active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04800" y="2011363"/>
            <a:ext cx="8229600" cy="4770437"/>
          </a:xfrm>
        </p:spPr>
        <p:txBody>
          <a:bodyPr/>
          <a:lstStyle/>
          <a:p>
            <a:pPr>
              <a:buClr>
                <a:srgbClr val="CCCCFF"/>
              </a:buClr>
            </a:pPr>
            <a:r>
              <a:rPr lang="en-US" sz="2400" dirty="0" smtClean="0">
                <a:cs typeface="Arial" charset="0"/>
              </a:rPr>
              <a:t>Population survey (n=3005, age range 57 – 85)</a:t>
            </a:r>
            <a:br>
              <a:rPr lang="en-US" sz="2400" dirty="0" smtClean="0">
                <a:cs typeface="Arial" charset="0"/>
              </a:rPr>
            </a:br>
            <a:endParaRPr lang="en-US" sz="2400" dirty="0" smtClean="0">
              <a:cs typeface="Arial" charset="0"/>
            </a:endParaRPr>
          </a:p>
          <a:p>
            <a:pPr>
              <a:buClr>
                <a:srgbClr val="CCCCFF"/>
              </a:buClr>
            </a:pPr>
            <a:endParaRPr lang="en-US" sz="2800" dirty="0" smtClean="0">
              <a:cs typeface="Arial" charset="0"/>
            </a:endParaRPr>
          </a:p>
          <a:p>
            <a:pPr>
              <a:buClr>
                <a:srgbClr val="CCCCFF"/>
              </a:buClr>
            </a:pPr>
            <a:endParaRPr lang="en-US" sz="2800" dirty="0" smtClean="0">
              <a:cs typeface="Arial" charset="0"/>
            </a:endParaRPr>
          </a:p>
          <a:p>
            <a:pPr>
              <a:buClr>
                <a:srgbClr val="CCCCFF"/>
              </a:buClr>
            </a:pPr>
            <a:endParaRPr lang="en-US" sz="2800" dirty="0" smtClean="0">
              <a:cs typeface="Arial" charset="0"/>
            </a:endParaRPr>
          </a:p>
          <a:p>
            <a:pPr>
              <a:buClr>
                <a:srgbClr val="CCCCFF"/>
              </a:buClr>
              <a:buFont typeface="Wingdings 2" pitchFamily="18" charset="2"/>
              <a:buNone/>
            </a:pPr>
            <a:endParaRPr lang="en-US" sz="2400" dirty="0" smtClean="0">
              <a:cs typeface="Arial" charset="0"/>
            </a:endParaRPr>
          </a:p>
          <a:p>
            <a:pPr>
              <a:buClr>
                <a:srgbClr val="CCCCFF"/>
              </a:buClr>
            </a:pPr>
            <a:r>
              <a:rPr lang="en-US" sz="2400" dirty="0" smtClean="0">
                <a:cs typeface="Arial" charset="0"/>
              </a:rPr>
              <a:t>Sexual activity is associated with quality of life</a:t>
            </a:r>
          </a:p>
          <a:p>
            <a:pPr>
              <a:buClr>
                <a:srgbClr val="CCCCFF"/>
              </a:buClr>
            </a:pPr>
            <a:r>
              <a:rPr lang="en-US" sz="2400" dirty="0" smtClean="0">
                <a:cs typeface="Arial" charset="0"/>
              </a:rPr>
              <a:t>Predictors of reduced sexual activity:</a:t>
            </a:r>
          </a:p>
          <a:p>
            <a:pPr lvl="1">
              <a:buClr>
                <a:srgbClr val="CCCCFF"/>
              </a:buClr>
              <a:buSzPct val="95000"/>
              <a:buFont typeface="Arial" charset="0"/>
              <a:buChar char="–"/>
            </a:pPr>
            <a:r>
              <a:rPr lang="en-US" sz="2400" dirty="0" smtClean="0">
                <a:cs typeface="Arial" charset="0"/>
              </a:rPr>
              <a:t>Advanced age, lack of partner, female sex, poor health of person or partner</a:t>
            </a:r>
          </a:p>
          <a:p>
            <a:pPr>
              <a:buFont typeface="Wingdings 2" pitchFamily="18" charset="2"/>
              <a:buNone/>
            </a:pPr>
            <a:r>
              <a:rPr lang="en-US" sz="1200" dirty="0" smtClean="0"/>
              <a:t>                                                                                                                               Lindau ST, </a:t>
            </a:r>
            <a:r>
              <a:rPr lang="en-US" sz="1200" i="1" dirty="0" smtClean="0"/>
              <a:t>et al.</a:t>
            </a:r>
            <a:endParaRPr lang="en-US" sz="1200" dirty="0" smtClean="0"/>
          </a:p>
          <a:p>
            <a:pPr>
              <a:buFont typeface="Wingdings 2" pitchFamily="18" charset="2"/>
              <a:buNone/>
            </a:pPr>
            <a:r>
              <a:rPr lang="en-US" sz="1200" dirty="0" smtClean="0"/>
              <a:t>                                                                                                                               NEJM, 2007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52600" y="2590800"/>
          <a:ext cx="5486400" cy="19217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0"/>
                <a:gridCol w="2743200"/>
              </a:tblGrid>
              <a:tr h="373744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</a:t>
                      </a:r>
                      <a:endParaRPr kumimoji="0" lang="en-US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% sexually active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2880" marR="182880" marT="91440" marB="91440"/>
                </a:tc>
              </a:tr>
              <a:tr h="41301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baseline="0" dirty="0" smtClean="0">
                          <a:solidFill>
                            <a:srgbClr val="073763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 – 64</a:t>
                      </a:r>
                      <a:endParaRPr kumimoji="0" lang="en-US" sz="1800" b="1" kern="1200" baseline="0" dirty="0">
                        <a:solidFill>
                          <a:srgbClr val="073763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baseline="0" dirty="0" smtClean="0">
                          <a:solidFill>
                            <a:srgbClr val="073763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73</a:t>
                      </a:r>
                      <a:endParaRPr lang="en-US" sz="1800" b="1" baseline="0" dirty="0">
                        <a:solidFill>
                          <a:srgbClr val="073763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2880" marR="182880" marT="91440" marB="91440"/>
                </a:tc>
              </a:tr>
              <a:tr h="41301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baseline="0" dirty="0" smtClean="0">
                          <a:solidFill>
                            <a:srgbClr val="073763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 – 74</a:t>
                      </a:r>
                      <a:endParaRPr kumimoji="0" lang="en-US" sz="1800" b="1" kern="1200" baseline="0" dirty="0">
                        <a:solidFill>
                          <a:srgbClr val="073763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baseline="0" dirty="0" smtClean="0">
                          <a:solidFill>
                            <a:srgbClr val="073763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</a:t>
                      </a:r>
                      <a:endParaRPr kumimoji="0" lang="en-US" sz="1800" b="1" kern="1200" baseline="0" dirty="0">
                        <a:solidFill>
                          <a:srgbClr val="073763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2880" marR="182880" marT="91440" marB="91440"/>
                </a:tc>
              </a:tr>
              <a:tr h="413010"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baseline="0" dirty="0" smtClean="0">
                          <a:solidFill>
                            <a:srgbClr val="073763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 – 85</a:t>
                      </a:r>
                      <a:endParaRPr kumimoji="0" lang="en-US" sz="1800" b="1" kern="1200" baseline="0" dirty="0">
                        <a:solidFill>
                          <a:srgbClr val="073763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baseline="0" dirty="0" smtClean="0">
                          <a:solidFill>
                            <a:srgbClr val="073763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</a:t>
                      </a:r>
                      <a:endParaRPr kumimoji="0" lang="en-US" sz="1800" b="1" kern="1200" baseline="0" dirty="0">
                        <a:solidFill>
                          <a:srgbClr val="073763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2880" marR="182880" marT="91440" marB="9144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143000"/>
          <a:ext cx="8229600" cy="4343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295400"/>
                <a:gridCol w="5562600"/>
              </a:tblGrid>
              <a:tr h="358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Module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LMS ID No. 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Title and Direct Link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0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Geriatrics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VA 8896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Advance Care Planning: A Collaborative Interdisciplinary Process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Geriatrics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VA 8897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3"/>
                        </a:rPr>
                        <a:t>Co morbidity and Frailty: Two Important Concepts in Geriatric Care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Geriatrics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VA 8900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4"/>
                        </a:rPr>
                        <a:t>Evaluation and Management of Dementia: Key Concepts for Primary Care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Geriatrics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VA 8910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5"/>
                        </a:rPr>
                        <a:t>Screening for Common Geriatric Conditions among Older Adults in Primary Care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Geriatrics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VA 8911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6"/>
                        </a:rPr>
                        <a:t>Sex and Driving: Two Tough Conversations We Need to Have with our Older Patients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Mental Health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VA 8899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7"/>
                        </a:rPr>
                        <a:t>Evaluation and Management of Alcohol Misuse in Primary Care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Mental Health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VA 8901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8"/>
                        </a:rPr>
                        <a:t>Evaluation of Anxiety, Depression, and Suicidality in Primary Care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Mental Health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VA 8909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9"/>
                        </a:rPr>
                        <a:t>Screening and Evaluation of PTSD in Primary Care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Mental Health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VA 8914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10"/>
                        </a:rPr>
                        <a:t>Treatment of Anxiety and Depression in Primary Care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Pain Management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VA 8898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11"/>
                        </a:rPr>
                        <a:t>Collaborative Care Model of Complex Chronic Pain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Pain Management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VA 8905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12"/>
                        </a:rPr>
                        <a:t>Practical Suggestions for Helping Veterans with Complex Chronic Pain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Pain Management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VA 8913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13"/>
                        </a:rPr>
                        <a:t>Stepped Integrated Pain Care in the VHA, Part 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Pain Management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VA 8912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14"/>
                        </a:rPr>
                        <a:t>Stepped Integrated Pain Care in the VHA, Part 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Post Combat Care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VA 8886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15"/>
                        </a:rPr>
                        <a:t>Environmental Agent Exposures in Veterans and Risk Communication for Frontline Providers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Post Combat Care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VA 8888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16"/>
                        </a:rPr>
                        <a:t>Post Deployment Care for Frontline Providers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Post Combat Care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VA 8890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17"/>
                        </a:rPr>
                        <a:t>The Compensation and Pension Exam Process and VA Benefits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7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Calibri"/>
                          <a:cs typeface="Times New Roman"/>
                        </a:rPr>
                        <a:t>Post Combat Care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VA 8891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  <a:hlinkClick r:id="rId18"/>
                        </a:rPr>
                        <a:t>Why Military Culture Matters: The Military Member's Experience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Link to Courses</a:t>
            </a:r>
            <a:endParaRPr lang="en-US" dirty="0"/>
          </a:p>
        </p:txBody>
      </p:sp>
      <p:pic>
        <p:nvPicPr>
          <p:cNvPr id="6" name="Picture 5" descr="VA PCS logo vert ppt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8600" y="5867400"/>
            <a:ext cx="45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0" y="5791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Tip: LMS Search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5" descr="VA PCS logo vert pp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5867400"/>
            <a:ext cx="45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PC Rural Health National Call Series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5657671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 regarding the Primary Care Rural Health Education Initiative may be directed to Miyako Wilson at 202-461-7180 or Gordon Schectman at 414-384-2000 ext.42684.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7772400" cy="21637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Heather Whitson, MD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Durham Geriatric Research, Education, and Clinical Center (GRECC)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Duke University School of Medicine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B. Josea Kramer, PhD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Greater Los Angeles GRECC</a:t>
            </a:r>
          </a:p>
          <a:p>
            <a:pPr lvl="1" algn="ctr"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UCLA David M. Geffen School of Medicine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133600"/>
            <a:ext cx="8229600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Geriatrics in </a:t>
            </a:r>
            <a:br>
              <a:rPr lang="en-US" sz="4000" b="1" smtClean="0"/>
            </a:br>
            <a:r>
              <a:rPr lang="en-US" sz="4000" b="1" smtClean="0"/>
              <a:t>Rural VHA Primary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Geriatrics Challenges in </a:t>
            </a:r>
            <a:br>
              <a:rPr lang="en-US" sz="4000" b="1" smtClean="0"/>
            </a:br>
            <a:r>
              <a:rPr lang="en-US" sz="4000" b="1" smtClean="0"/>
              <a:t>VHA Rural Primary Care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352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&gt;50% of Veterans seen in VHA Primary Care are age 65 and above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&gt;30% are age 75 and above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Rural counties have higher proportions of elderly residents than urban and suburban ones; trend is even greater for Veterans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Elderly rural Veterans are challenged by travel, communications, non-institutional resources, community support systems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000" y="5105400"/>
            <a:ext cx="83820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 i="1"/>
              <a:t>…the resources described in this hour are offered </a:t>
            </a:r>
            <a:br>
              <a:rPr lang="en-US" sz="2400" b="1" i="1"/>
            </a:br>
            <a:r>
              <a:rPr lang="en-US" sz="2400" b="1" i="1"/>
              <a:t>to help support and enhance your Primary Care PACT’s abilities and confidence to do as much as you can </a:t>
            </a:r>
            <a:br>
              <a:rPr lang="en-US" sz="2400" b="1" i="1"/>
            </a:br>
            <a:r>
              <a:rPr lang="en-US" sz="2400" b="1" i="1"/>
              <a:t>for the older Veterans in your panels!</a:t>
            </a:r>
          </a:p>
          <a:p>
            <a:pPr algn="ctr"/>
            <a:endParaRPr lang="en-US" sz="24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smtClean="0"/>
              <a:t>Support for Rural VHA Primary Care  </a:t>
            </a:r>
            <a:br>
              <a:rPr lang="en-US" sz="2800" b="1" smtClean="0"/>
            </a:br>
            <a:r>
              <a:rPr lang="en-US" sz="2800" b="1" smtClean="0"/>
              <a:t>from Geriatrics &amp; Extended Care (GEC)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300"/>
              </a:spcAft>
            </a:pPr>
            <a:r>
              <a:rPr lang="en-US" sz="2000" smtClean="0"/>
              <a:t>New non-institutional programs supported by the </a:t>
            </a:r>
            <a:br>
              <a:rPr lang="en-US" sz="2000" smtClean="0"/>
            </a:br>
            <a:r>
              <a:rPr lang="en-US" sz="2000" smtClean="0"/>
              <a:t>Office of Rural Health (ORH)</a:t>
            </a:r>
          </a:p>
          <a:p>
            <a:pPr lvl="1" eaLnBrk="1" hangingPunct="1">
              <a:lnSpc>
                <a:spcPct val="80000"/>
              </a:lnSpc>
              <a:spcAft>
                <a:spcPts val="300"/>
              </a:spcAft>
            </a:pPr>
            <a:r>
              <a:rPr lang="en-US" sz="1800" smtClean="0"/>
              <a:t>New and modified Home-Based Primary Care programs</a:t>
            </a:r>
          </a:p>
          <a:p>
            <a:pPr lvl="1" eaLnBrk="1" hangingPunct="1">
              <a:lnSpc>
                <a:spcPct val="80000"/>
              </a:lnSpc>
              <a:spcAft>
                <a:spcPts val="300"/>
              </a:spcAft>
            </a:pPr>
            <a:r>
              <a:rPr lang="en-US" sz="1800" smtClean="0"/>
              <a:t>VHA/Indian Health Service collaborations</a:t>
            </a:r>
          </a:p>
          <a:p>
            <a:pPr eaLnBrk="1" hangingPunct="1">
              <a:lnSpc>
                <a:spcPct val="80000"/>
              </a:lnSpc>
              <a:spcAft>
                <a:spcPts val="300"/>
              </a:spcAft>
            </a:pPr>
            <a:r>
              <a:rPr lang="en-US" sz="2000" smtClean="0"/>
              <a:t>Non-institutional extended care pilots</a:t>
            </a:r>
          </a:p>
          <a:p>
            <a:pPr lvl="1" eaLnBrk="1" hangingPunct="1">
              <a:lnSpc>
                <a:spcPct val="80000"/>
              </a:lnSpc>
              <a:spcAft>
                <a:spcPts val="300"/>
              </a:spcAft>
            </a:pPr>
            <a:r>
              <a:rPr lang="en-US" sz="1800" smtClean="0"/>
              <a:t>Dementia care “circuit riders”</a:t>
            </a:r>
          </a:p>
          <a:p>
            <a:pPr lvl="1" eaLnBrk="1" hangingPunct="1">
              <a:lnSpc>
                <a:spcPct val="80000"/>
              </a:lnSpc>
              <a:spcAft>
                <a:spcPts val="300"/>
              </a:spcAft>
            </a:pPr>
            <a:r>
              <a:rPr lang="en-US" sz="1800" smtClean="0"/>
              <a:t>Mobile vans</a:t>
            </a:r>
          </a:p>
          <a:p>
            <a:pPr eaLnBrk="1" hangingPunct="1">
              <a:lnSpc>
                <a:spcPct val="80000"/>
              </a:lnSpc>
              <a:spcAft>
                <a:spcPts val="300"/>
              </a:spcAft>
            </a:pPr>
            <a:r>
              <a:rPr lang="en-US" sz="2000" smtClean="0"/>
              <a:t>A variety of GRECC* educational materials and opportunities</a:t>
            </a:r>
          </a:p>
          <a:p>
            <a:pPr lvl="1" eaLnBrk="1" hangingPunct="1">
              <a:lnSpc>
                <a:spcPct val="80000"/>
              </a:lnSpc>
              <a:spcAft>
                <a:spcPts val="300"/>
              </a:spcAft>
            </a:pPr>
            <a:r>
              <a:rPr lang="en-US" sz="1800" smtClean="0"/>
              <a:t>Pocket cards of GEC services; Differential Diagnoses; Geriatric Assessment; Falls assessment</a:t>
            </a:r>
          </a:p>
          <a:p>
            <a:pPr lvl="1" eaLnBrk="1" hangingPunct="1">
              <a:lnSpc>
                <a:spcPct val="80000"/>
              </a:lnSpc>
              <a:spcAft>
                <a:spcPts val="300"/>
              </a:spcAft>
            </a:pPr>
            <a:r>
              <a:rPr lang="en-US" sz="1800" smtClean="0"/>
              <a:t>CBOC educational outreach/QI training (VISNs 11, 19)</a:t>
            </a:r>
          </a:p>
          <a:p>
            <a:pPr lvl="1" eaLnBrk="1" hangingPunct="1">
              <a:lnSpc>
                <a:spcPct val="80000"/>
              </a:lnSpc>
              <a:spcAft>
                <a:spcPts val="300"/>
              </a:spcAft>
            </a:pPr>
            <a:r>
              <a:rPr lang="en-US" sz="1800" smtClean="0"/>
              <a:t>Monthly Geriatrics Audioconferences (national) </a:t>
            </a:r>
          </a:p>
          <a:p>
            <a:pPr lvl="2" eaLnBrk="1" hangingPunct="1">
              <a:lnSpc>
                <a:spcPct val="80000"/>
              </a:lnSpc>
              <a:spcAft>
                <a:spcPts val="300"/>
              </a:spcAft>
            </a:pPr>
            <a:r>
              <a:rPr lang="en-US" sz="1600" smtClean="0"/>
              <a:t>4</a:t>
            </a:r>
            <a:r>
              <a:rPr lang="en-US" sz="1600" baseline="30000" smtClean="0"/>
              <a:t>th</a:t>
            </a:r>
            <a:r>
              <a:rPr lang="en-US" sz="1600" smtClean="0"/>
              <a:t> Thursday, 3 pm eastern, 1-800-767-1750; x89095#</a:t>
            </a:r>
          </a:p>
          <a:p>
            <a:pPr lvl="2" eaLnBrk="1" hangingPunct="1">
              <a:lnSpc>
                <a:spcPct val="80000"/>
              </a:lnSpc>
              <a:spcAft>
                <a:spcPts val="300"/>
              </a:spcAft>
            </a:pPr>
            <a:r>
              <a:rPr lang="en-US" sz="1600" smtClean="0"/>
              <a:t>Audio and visual content archived at </a:t>
            </a:r>
            <a:r>
              <a:rPr lang="en-US" sz="1400" b="1" smtClean="0">
                <a:hlinkClick r:id="rId3"/>
              </a:rPr>
              <a:t>http://www.greccaudio.geriu.org/</a:t>
            </a:r>
            <a:r>
              <a:rPr lang="en-US" sz="1400" b="1" smtClean="0"/>
              <a:t> </a:t>
            </a:r>
            <a:endParaRPr lang="en-US" sz="900" b="1" smtClean="0"/>
          </a:p>
          <a:p>
            <a:pPr lvl="1" eaLnBrk="1" hangingPunct="1">
              <a:lnSpc>
                <a:spcPct val="80000"/>
              </a:lnSpc>
              <a:spcAft>
                <a:spcPts val="300"/>
              </a:spcAft>
            </a:pPr>
            <a:r>
              <a:rPr lang="en-US" sz="1800" smtClean="0"/>
              <a:t>“Geri-Scholars”--an intensive </a:t>
            </a:r>
            <a:r>
              <a:rPr lang="en-US" sz="1800" i="1" smtClean="0"/>
              <a:t>specifically</a:t>
            </a:r>
            <a:r>
              <a:rPr lang="en-US" sz="1800" smtClean="0"/>
              <a:t> for rural primary care clinicians</a:t>
            </a:r>
            <a:endParaRPr lang="en-US" sz="800" smtClean="0"/>
          </a:p>
          <a:p>
            <a:pPr eaLnBrk="1" hangingPunct="1">
              <a:lnSpc>
                <a:spcPct val="80000"/>
              </a:lnSpc>
              <a:spcAft>
                <a:spcPts val="300"/>
              </a:spcAft>
            </a:pPr>
            <a:r>
              <a:rPr lang="en-US" sz="2400" b="1" i="1" smtClean="0"/>
              <a:t>Primary Care Rural Health Education Series</a:t>
            </a:r>
            <a:endParaRPr lang="en-US" sz="1600" i="1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667000" y="6324600"/>
            <a:ext cx="6049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*</a:t>
            </a:r>
            <a:r>
              <a:rPr lang="en-US" sz="1400" b="1">
                <a:hlinkClick r:id="rId4"/>
              </a:rPr>
              <a:t>http://www.va.gov/GRECC/GRECC_Demographics_and_Profiles.asp</a:t>
            </a:r>
            <a:endParaRPr 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80772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VA Geriatric Scholars Program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971800"/>
            <a:ext cx="6858000" cy="1219200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 smtClean="0">
                <a:solidFill>
                  <a:schemeClr val="tx2"/>
                </a:solidFill>
              </a:rPr>
              <a:t>A collaboration of </a:t>
            </a:r>
          </a:p>
          <a:p>
            <a:r>
              <a:rPr lang="en-US" sz="8000" b="1" dirty="0" smtClean="0">
                <a:solidFill>
                  <a:schemeClr val="tx2"/>
                </a:solidFill>
              </a:rPr>
              <a:t>VA Office of Geriatrics and Extended Care</a:t>
            </a:r>
          </a:p>
          <a:p>
            <a:r>
              <a:rPr lang="en-US" sz="8000" b="1" dirty="0" smtClean="0">
                <a:solidFill>
                  <a:schemeClr val="tx2"/>
                </a:solidFill>
              </a:rPr>
              <a:t>and </a:t>
            </a:r>
          </a:p>
          <a:p>
            <a:r>
              <a:rPr lang="en-US" sz="8000" b="1" dirty="0" smtClean="0">
                <a:solidFill>
                  <a:schemeClr val="tx2"/>
                </a:solidFill>
              </a:rPr>
              <a:t>Geriatric Research Education &amp; Clinical Centers (GRECC)</a:t>
            </a:r>
          </a:p>
          <a:p>
            <a:endParaRPr lang="en-US" sz="5900" dirty="0" smtClean="0"/>
          </a:p>
          <a:p>
            <a:endParaRPr lang="en-US" sz="5900" dirty="0" smtClean="0"/>
          </a:p>
          <a:p>
            <a:endParaRPr lang="en-US" sz="59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57400" y="54864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B. Josea Kramer, PhD</a:t>
            </a:r>
          </a:p>
          <a:p>
            <a:pPr algn="ctr"/>
            <a:r>
              <a:rPr lang="en-US" sz="1600" b="1" dirty="0" smtClean="0"/>
              <a:t>Director, VA Geriatric Scholars Program</a:t>
            </a:r>
          </a:p>
          <a:p>
            <a:pPr algn="ctr"/>
            <a:r>
              <a:rPr lang="en-US" sz="1600" b="1" dirty="0" smtClean="0"/>
              <a:t>Associate Director for Ed/Eval, GRECC</a:t>
            </a:r>
          </a:p>
          <a:p>
            <a:pPr algn="ctr"/>
            <a:r>
              <a:rPr lang="en-US" sz="1600" b="1" dirty="0" smtClean="0"/>
              <a:t>VA Greater Los Angeles Healthcare System GRECC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 program made possible by funding from the VA Office of Rural Health 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8" name="Content Placeholder 3" descr="GRECC 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52400"/>
            <a:ext cx="269899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7017ED86B6E94BB9576F4520D1686E" ma:contentTypeVersion="0" ma:contentTypeDescription="Create a new document." ma:contentTypeScope="" ma:versionID="82aa48904f359a33e1da9aca73ae3a5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0C1BF39-9AE9-4510-9827-6B6098FBBD5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3587CC1-76A7-4774-800C-7BA1377AA2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DAD114-30C1-42C6-9C77-D376F2CFA4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155</TotalTime>
  <Words>1843</Words>
  <Application>Microsoft Office PowerPoint</Application>
  <PresentationFormat>On-screen Show (4:3)</PresentationFormat>
  <Paragraphs>420</Paragraphs>
  <Slides>32</Slides>
  <Notes>18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Concourse</vt:lpstr>
      <vt:lpstr>\\vhaglafil1\HomeUser$\vhasc2kramej$\My Documents\Lectures\vhaglafil1\HomeUser$\vhasc2kramej$\My Documents\GSA\Challenges to Delivering GeriCare web-based prog  updated 10 20 10ms.pdf</vt:lpstr>
      <vt:lpstr>Presentation</vt:lpstr>
      <vt:lpstr>Primary Care Rural Health Education Series</vt:lpstr>
      <vt:lpstr>PC Rural Health Series</vt:lpstr>
      <vt:lpstr>PC Rural Health Series in LMS</vt:lpstr>
      <vt:lpstr>Direct Link to Courses</vt:lpstr>
      <vt:lpstr>PC Rural Health National Call Series</vt:lpstr>
      <vt:lpstr>Geriatrics in  Rural VHA Primary Care</vt:lpstr>
      <vt:lpstr>Geriatrics Challenges in  VHA Rural Primary Care</vt:lpstr>
      <vt:lpstr>Support for Rural VHA Primary Care   from Geriatrics &amp; Extended Care (GEC)</vt:lpstr>
      <vt:lpstr>The VA Geriatric Scholars Program</vt:lpstr>
      <vt:lpstr>Geriatric Scholars Program</vt:lpstr>
      <vt:lpstr>Who are the Scholars?</vt:lpstr>
      <vt:lpstr>Geriatric Scholars Program</vt:lpstr>
      <vt:lpstr>Slide 13</vt:lpstr>
      <vt:lpstr>Slide 14</vt:lpstr>
      <vt:lpstr>Slide 15</vt:lpstr>
      <vt:lpstr>Learning Community</vt:lpstr>
      <vt:lpstr>Quality Improvement Projects in collaboration with national Quality Scholars Program</vt:lpstr>
      <vt:lpstr>Slide 18</vt:lpstr>
      <vt:lpstr>Slide 19</vt:lpstr>
      <vt:lpstr>The Scholars’ Own Words About the Geriatric Scholar Program</vt:lpstr>
      <vt:lpstr>Who is Eligible and How to Apply</vt:lpstr>
      <vt:lpstr>The Geriatric Scholars Collaboration</vt:lpstr>
      <vt:lpstr>Primary Care Rural Health Education Series in Geriatrics</vt:lpstr>
      <vt:lpstr>Assumptions</vt:lpstr>
      <vt:lpstr>Original Topic List</vt:lpstr>
      <vt:lpstr>Current Lectures</vt:lpstr>
      <vt:lpstr>Highlight:  Advance Care Planning</vt:lpstr>
      <vt:lpstr>Highlight: Frailty and Comorbidity</vt:lpstr>
      <vt:lpstr>Highlight:  Dementia</vt:lpstr>
      <vt:lpstr>Screening for Urinary Incontinence</vt:lpstr>
      <vt:lpstr>Highlight:  Sex and Driving</vt:lpstr>
      <vt:lpstr>Questions?</vt:lpstr>
    </vt:vector>
  </TitlesOfParts>
  <Company>Dept.of 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vhacolahld</dc:creator>
  <cp:lastModifiedBy>vhasc2kramej</cp:lastModifiedBy>
  <cp:revision>14</cp:revision>
  <dcterms:created xsi:type="dcterms:W3CDTF">2009-09-25T17:07:07Z</dcterms:created>
  <dcterms:modified xsi:type="dcterms:W3CDTF">2011-05-18T17:12:37Z</dcterms:modified>
</cp:coreProperties>
</file>