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5" r:id="rId6"/>
  </p:sldMasterIdLst>
  <p:notesMasterIdLst>
    <p:notesMasterId r:id="rId59"/>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vhaancnas1\ancfiles\Dirsec\BRIEFINGS%20-%20PPT\FY12%20Briefings\Enrollees%20and%20Users%20thru%20FY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vhaancnas1\ancfiles\Dirsec\BRIEFINGS%20-%20PPT\FY12%20Briefings\Enrollees%20and%20Users%20thru%20FY1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vhaancrosenv\Local%20Settings\Temporary%20Internet%20Files\Content.Outlook\Z92WMGME\Book1.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lineChart>
        <c:grouping val="stacked"/>
        <c:varyColors val="0"/>
        <c:ser>
          <c:idx val="0"/>
          <c:order val="0"/>
          <c:tx>
            <c:strRef>
              <c:f>Sheet1!$A$18</c:f>
              <c:strCache>
                <c:ptCount val="1"/>
                <c:pt idx="0">
                  <c:v>Enrollees</c:v>
                </c:pt>
              </c:strCache>
            </c:strRef>
          </c:tx>
          <c:spPr>
            <a:ln>
              <a:solidFill>
                <a:schemeClr val="tx1"/>
              </a:solidFill>
            </a:ln>
          </c:spPr>
          <c:marker>
            <c:symbol val="none"/>
          </c:marker>
          <c:cat>
            <c:strRef>
              <c:f>Sheet1!$B$17:$K$17</c:f>
              <c:strCache>
                <c:ptCount val="10"/>
                <c:pt idx="0">
                  <c:v>FY02</c:v>
                </c:pt>
                <c:pt idx="1">
                  <c:v>FY03</c:v>
                </c:pt>
                <c:pt idx="2">
                  <c:v>FY04</c:v>
                </c:pt>
                <c:pt idx="3">
                  <c:v>FY05</c:v>
                </c:pt>
                <c:pt idx="4">
                  <c:v>FY06</c:v>
                </c:pt>
                <c:pt idx="5">
                  <c:v>FY07</c:v>
                </c:pt>
                <c:pt idx="6">
                  <c:v>FY08</c:v>
                </c:pt>
                <c:pt idx="7">
                  <c:v>FY09</c:v>
                </c:pt>
                <c:pt idx="8">
                  <c:v>FY10</c:v>
                </c:pt>
                <c:pt idx="9">
                  <c:v>FY11</c:v>
                </c:pt>
              </c:strCache>
            </c:strRef>
          </c:cat>
          <c:val>
            <c:numRef>
              <c:f>Sheet1!$B$18:$K$18</c:f>
              <c:numCache>
                <c:formatCode>#,##0</c:formatCode>
                <c:ptCount val="10"/>
                <c:pt idx="0">
                  <c:v>22021</c:v>
                </c:pt>
                <c:pt idx="1">
                  <c:v>22668</c:v>
                </c:pt>
                <c:pt idx="2">
                  <c:v>22778</c:v>
                </c:pt>
                <c:pt idx="3">
                  <c:v>23714</c:v>
                </c:pt>
                <c:pt idx="4">
                  <c:v>24812</c:v>
                </c:pt>
                <c:pt idx="5">
                  <c:v>25227</c:v>
                </c:pt>
                <c:pt idx="6">
                  <c:v>25935</c:v>
                </c:pt>
                <c:pt idx="7">
                  <c:v>26945</c:v>
                </c:pt>
                <c:pt idx="8">
                  <c:v>29751</c:v>
                </c:pt>
                <c:pt idx="9">
                  <c:v>30022</c:v>
                </c:pt>
              </c:numCache>
            </c:numRef>
          </c:val>
          <c:smooth val="0"/>
        </c:ser>
        <c:dLbls>
          <c:showLegendKey val="0"/>
          <c:showVal val="0"/>
          <c:showCatName val="0"/>
          <c:showSerName val="0"/>
          <c:showPercent val="0"/>
          <c:showBubbleSize val="0"/>
        </c:dLbls>
        <c:marker val="1"/>
        <c:smooth val="0"/>
        <c:axId val="112315776"/>
        <c:axId val="112854144"/>
      </c:lineChart>
      <c:catAx>
        <c:axId val="112315776"/>
        <c:scaling>
          <c:orientation val="minMax"/>
        </c:scaling>
        <c:delete val="0"/>
        <c:axPos val="b"/>
        <c:majorTickMark val="out"/>
        <c:minorTickMark val="none"/>
        <c:tickLblPos val="nextTo"/>
        <c:txPr>
          <a:bodyPr/>
          <a:lstStyle/>
          <a:p>
            <a:pPr>
              <a:defRPr b="1" i="0" baseline="0">
                <a:solidFill>
                  <a:schemeClr val="tx1"/>
                </a:solidFill>
              </a:defRPr>
            </a:pPr>
            <a:endParaRPr lang="en-US"/>
          </a:p>
        </c:txPr>
        <c:crossAx val="112854144"/>
        <c:crosses val="autoZero"/>
        <c:auto val="1"/>
        <c:lblAlgn val="ctr"/>
        <c:lblOffset val="100"/>
        <c:noMultiLvlLbl val="0"/>
      </c:catAx>
      <c:valAx>
        <c:axId val="112854144"/>
        <c:scaling>
          <c:orientation val="minMax"/>
          <c:min val="21000"/>
        </c:scaling>
        <c:delete val="0"/>
        <c:axPos val="l"/>
        <c:majorGridlines/>
        <c:numFmt formatCode="#,##0" sourceLinked="1"/>
        <c:majorTickMark val="out"/>
        <c:minorTickMark val="none"/>
        <c:tickLblPos val="nextTo"/>
        <c:txPr>
          <a:bodyPr/>
          <a:lstStyle/>
          <a:p>
            <a:pPr>
              <a:defRPr b="1"/>
            </a:pPr>
            <a:endParaRPr lang="en-US"/>
          </a:p>
        </c:txPr>
        <c:crossAx val="112315776"/>
        <c:crosses val="autoZero"/>
        <c:crossBetween val="between"/>
      </c:valAx>
      <c:spPr>
        <a:solidFill>
          <a:srgbClr val="FFFFFF"/>
        </a:solidFill>
      </c:spPr>
    </c:plotArea>
    <c:legend>
      <c:legendPos val="r"/>
      <c:layout/>
      <c:overlay val="0"/>
    </c:legend>
    <c:plotVisOnly val="1"/>
    <c:dispBlanksAs val="zero"/>
    <c:showDLblsOverMax val="0"/>
  </c:chart>
  <c:spPr>
    <a:solidFill>
      <a:schemeClr val="bg2">
        <a:lumMod val="40000"/>
        <a:lumOff val="60000"/>
        <a:alpha val="92000"/>
      </a:scheme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6.6230314960629921E-2"/>
          <c:y val="8.1555555555557296E-2"/>
          <c:w val="0.83267246281714791"/>
          <c:h val="0.85614068241470853"/>
        </c:manualLayout>
      </c:layout>
      <c:lineChart>
        <c:grouping val="standard"/>
        <c:varyColors val="0"/>
        <c:ser>
          <c:idx val="0"/>
          <c:order val="0"/>
          <c:tx>
            <c:strRef>
              <c:f>Sheet1!$A$38</c:f>
              <c:strCache>
                <c:ptCount val="1"/>
                <c:pt idx="0">
                  <c:v>Users</c:v>
                </c:pt>
              </c:strCache>
            </c:strRef>
          </c:tx>
          <c:spPr>
            <a:ln>
              <a:solidFill>
                <a:schemeClr val="tx1"/>
              </a:solidFill>
            </a:ln>
          </c:spPr>
          <c:marker>
            <c:symbol val="none"/>
          </c:marker>
          <c:cat>
            <c:strRef>
              <c:f>Sheet1!$B$37:$K$37</c:f>
              <c:strCache>
                <c:ptCount val="10"/>
                <c:pt idx="0">
                  <c:v>FY02</c:v>
                </c:pt>
                <c:pt idx="1">
                  <c:v>FY03</c:v>
                </c:pt>
                <c:pt idx="2">
                  <c:v>FY04</c:v>
                </c:pt>
                <c:pt idx="3">
                  <c:v>FY05</c:v>
                </c:pt>
                <c:pt idx="4">
                  <c:v>FY06</c:v>
                </c:pt>
                <c:pt idx="5">
                  <c:v>FY07</c:v>
                </c:pt>
                <c:pt idx="6">
                  <c:v>FY08</c:v>
                </c:pt>
                <c:pt idx="7">
                  <c:v>FY09</c:v>
                </c:pt>
                <c:pt idx="8">
                  <c:v>FY10</c:v>
                </c:pt>
                <c:pt idx="9">
                  <c:v>FY11</c:v>
                </c:pt>
              </c:strCache>
            </c:strRef>
          </c:cat>
          <c:val>
            <c:numRef>
              <c:f>Sheet1!$B$38:$K$38</c:f>
              <c:numCache>
                <c:formatCode>#,##0</c:formatCode>
                <c:ptCount val="10"/>
                <c:pt idx="0">
                  <c:v>12262</c:v>
                </c:pt>
                <c:pt idx="1">
                  <c:v>11906</c:v>
                </c:pt>
                <c:pt idx="2">
                  <c:v>12311</c:v>
                </c:pt>
                <c:pt idx="3">
                  <c:v>12497</c:v>
                </c:pt>
                <c:pt idx="4">
                  <c:v>13269</c:v>
                </c:pt>
                <c:pt idx="5">
                  <c:v>13860</c:v>
                </c:pt>
                <c:pt idx="6">
                  <c:v>14414</c:v>
                </c:pt>
                <c:pt idx="7">
                  <c:v>15170</c:v>
                </c:pt>
                <c:pt idx="8">
                  <c:v>16336</c:v>
                </c:pt>
                <c:pt idx="9">
                  <c:v>16595</c:v>
                </c:pt>
              </c:numCache>
            </c:numRef>
          </c:val>
          <c:smooth val="0"/>
        </c:ser>
        <c:dLbls>
          <c:showLegendKey val="0"/>
          <c:showVal val="0"/>
          <c:showCatName val="0"/>
          <c:showSerName val="0"/>
          <c:showPercent val="0"/>
          <c:showBubbleSize val="0"/>
        </c:dLbls>
        <c:marker val="1"/>
        <c:smooth val="0"/>
        <c:axId val="112874624"/>
        <c:axId val="112876160"/>
      </c:lineChart>
      <c:catAx>
        <c:axId val="112874624"/>
        <c:scaling>
          <c:orientation val="minMax"/>
        </c:scaling>
        <c:delete val="0"/>
        <c:axPos val="b"/>
        <c:majorTickMark val="out"/>
        <c:minorTickMark val="none"/>
        <c:tickLblPos val="nextTo"/>
        <c:crossAx val="112876160"/>
        <c:crosses val="autoZero"/>
        <c:auto val="1"/>
        <c:lblAlgn val="ctr"/>
        <c:lblOffset val="100"/>
        <c:noMultiLvlLbl val="0"/>
      </c:catAx>
      <c:valAx>
        <c:axId val="112876160"/>
        <c:scaling>
          <c:orientation val="minMax"/>
          <c:max val="18000"/>
          <c:min val="11500"/>
        </c:scaling>
        <c:delete val="0"/>
        <c:axPos val="l"/>
        <c:majorGridlines/>
        <c:numFmt formatCode="#,##0" sourceLinked="1"/>
        <c:majorTickMark val="out"/>
        <c:minorTickMark val="none"/>
        <c:tickLblPos val="nextTo"/>
        <c:crossAx val="112874624"/>
        <c:crosses val="autoZero"/>
        <c:crossBetween val="between"/>
        <c:majorUnit val="2000"/>
        <c:minorUnit val="400"/>
      </c:valAx>
      <c:spPr>
        <a:solidFill>
          <a:srgbClr val="FFFFFF"/>
        </a:solidFill>
      </c:spPr>
    </c:plotArea>
    <c:legend>
      <c:legendPos val="r"/>
      <c:layout/>
      <c:overlay val="0"/>
    </c:legend>
    <c:plotVisOnly val="1"/>
    <c:dispBlanksAs val="gap"/>
    <c:showDLblsOverMax val="0"/>
  </c:chart>
  <c:spPr>
    <a:solidFill>
      <a:srgbClr val="808080">
        <a:lumMod val="40000"/>
        <a:lumOff val="60000"/>
      </a:srgbClr>
    </a:solidFill>
  </c:spPr>
  <c:txPr>
    <a:bodyPr/>
    <a:lstStyle/>
    <a:p>
      <a:pPr>
        <a:defRPr b="1" i="0" baseline="0">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Sheet1!$B$5</c:f>
              <c:strCache>
                <c:ptCount val="1"/>
                <c:pt idx="0">
                  <c:v>Enrollees</c:v>
                </c:pt>
              </c:strCache>
            </c:strRef>
          </c:tx>
          <c:invertIfNegative val="0"/>
          <c:cat>
            <c:strRef>
              <c:f>Sheet1!$A$6:$A$10</c:f>
              <c:strCache>
                <c:ptCount val="5"/>
                <c:pt idx="0">
                  <c:v>FY07</c:v>
                </c:pt>
                <c:pt idx="1">
                  <c:v>FY08</c:v>
                </c:pt>
                <c:pt idx="2">
                  <c:v>FY09</c:v>
                </c:pt>
                <c:pt idx="3">
                  <c:v>FY10</c:v>
                </c:pt>
                <c:pt idx="4">
                  <c:v>FY11</c:v>
                </c:pt>
              </c:strCache>
            </c:strRef>
          </c:cat>
          <c:val>
            <c:numRef>
              <c:f>Sheet1!$B$6:$B$10</c:f>
              <c:numCache>
                <c:formatCode>General</c:formatCode>
                <c:ptCount val="5"/>
                <c:pt idx="0">
                  <c:v>2388</c:v>
                </c:pt>
                <c:pt idx="1">
                  <c:v>2487</c:v>
                </c:pt>
                <c:pt idx="2">
                  <c:v>2630</c:v>
                </c:pt>
                <c:pt idx="3">
                  <c:v>2803</c:v>
                </c:pt>
                <c:pt idx="4">
                  <c:v>2933</c:v>
                </c:pt>
              </c:numCache>
            </c:numRef>
          </c:val>
        </c:ser>
        <c:ser>
          <c:idx val="1"/>
          <c:order val="1"/>
          <c:tx>
            <c:strRef>
              <c:f>Sheet1!$C$5</c:f>
              <c:strCache>
                <c:ptCount val="1"/>
                <c:pt idx="0">
                  <c:v>Users</c:v>
                </c:pt>
              </c:strCache>
            </c:strRef>
          </c:tx>
          <c:invertIfNegative val="0"/>
          <c:cat>
            <c:strRef>
              <c:f>Sheet1!$A$6:$A$10</c:f>
              <c:strCache>
                <c:ptCount val="5"/>
                <c:pt idx="0">
                  <c:v>FY07</c:v>
                </c:pt>
                <c:pt idx="1">
                  <c:v>FY08</c:v>
                </c:pt>
                <c:pt idx="2">
                  <c:v>FY09</c:v>
                </c:pt>
                <c:pt idx="3">
                  <c:v>FY10</c:v>
                </c:pt>
                <c:pt idx="4">
                  <c:v>FY11</c:v>
                </c:pt>
              </c:strCache>
            </c:strRef>
          </c:cat>
          <c:val>
            <c:numRef>
              <c:f>Sheet1!$C$6:$C$10</c:f>
              <c:numCache>
                <c:formatCode>General</c:formatCode>
                <c:ptCount val="5"/>
                <c:pt idx="0">
                  <c:v>1363</c:v>
                </c:pt>
                <c:pt idx="1">
                  <c:v>1411</c:v>
                </c:pt>
                <c:pt idx="2">
                  <c:v>1521</c:v>
                </c:pt>
                <c:pt idx="3">
                  <c:v>1603</c:v>
                </c:pt>
                <c:pt idx="4">
                  <c:v>1883</c:v>
                </c:pt>
              </c:numCache>
            </c:numRef>
          </c:val>
        </c:ser>
        <c:dLbls>
          <c:showLegendKey val="0"/>
          <c:showVal val="0"/>
          <c:showCatName val="0"/>
          <c:showSerName val="0"/>
          <c:showPercent val="0"/>
          <c:showBubbleSize val="0"/>
        </c:dLbls>
        <c:gapWidth val="150"/>
        <c:shape val="box"/>
        <c:axId val="117577984"/>
        <c:axId val="117583872"/>
        <c:axId val="0"/>
      </c:bar3DChart>
      <c:catAx>
        <c:axId val="117577984"/>
        <c:scaling>
          <c:orientation val="minMax"/>
        </c:scaling>
        <c:delete val="0"/>
        <c:axPos val="b"/>
        <c:numFmt formatCode="General" sourceLinked="1"/>
        <c:majorTickMark val="out"/>
        <c:minorTickMark val="none"/>
        <c:tickLblPos val="nextTo"/>
        <c:txPr>
          <a:bodyPr/>
          <a:lstStyle/>
          <a:p>
            <a:pPr>
              <a:defRPr>
                <a:solidFill>
                  <a:srgbClr val="FFFFFF"/>
                </a:solidFill>
              </a:defRPr>
            </a:pPr>
            <a:endParaRPr lang="en-US"/>
          </a:p>
        </c:txPr>
        <c:crossAx val="117583872"/>
        <c:crosses val="autoZero"/>
        <c:auto val="1"/>
        <c:lblAlgn val="ctr"/>
        <c:lblOffset val="100"/>
        <c:noMultiLvlLbl val="0"/>
      </c:catAx>
      <c:valAx>
        <c:axId val="117583872"/>
        <c:scaling>
          <c:orientation val="minMax"/>
        </c:scaling>
        <c:delete val="0"/>
        <c:axPos val="l"/>
        <c:majorGridlines/>
        <c:numFmt formatCode="General" sourceLinked="1"/>
        <c:majorTickMark val="out"/>
        <c:minorTickMark val="none"/>
        <c:tickLblPos val="nextTo"/>
        <c:txPr>
          <a:bodyPr/>
          <a:lstStyle/>
          <a:p>
            <a:pPr>
              <a:defRPr>
                <a:solidFill>
                  <a:srgbClr val="FFFFFF"/>
                </a:solidFill>
              </a:defRPr>
            </a:pPr>
            <a:endParaRPr lang="en-US"/>
          </a:p>
        </c:txPr>
        <c:crossAx val="117577984"/>
        <c:crosses val="autoZero"/>
        <c:crossBetween val="between"/>
      </c:valAx>
      <c:spPr>
        <a:noFill/>
        <a:ln w="25400">
          <a:noFill/>
        </a:ln>
      </c:spPr>
    </c:plotArea>
    <c:legend>
      <c:legendPos val="r"/>
      <c:overlay val="0"/>
      <c:txPr>
        <a:bodyPr/>
        <a:lstStyle/>
        <a:p>
          <a:pPr>
            <a:defRPr>
              <a:solidFill>
                <a:srgbClr val="FFFFFF"/>
              </a:solidFill>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F71A0E-82D3-48E0-9C6E-B21F06E326A5}" type="datetimeFigureOut">
              <a:rPr lang="en-US" smtClean="0"/>
              <a:t>12/17/2013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CD00A-E00F-42C3-8B43-D6B610D6E3B3}" type="slidenum">
              <a:rPr lang="en-US" smtClean="0"/>
              <a:t>‹#›</a:t>
            </a:fld>
            <a:endParaRPr lang="en-US"/>
          </a:p>
        </p:txBody>
      </p:sp>
    </p:spTree>
    <p:extLst>
      <p:ext uri="{BB962C8B-B14F-4D97-AF65-F5344CB8AC3E}">
        <p14:creationId xmlns:p14="http://schemas.microsoft.com/office/powerpoint/2010/main" val="33959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DFBD70-4B3A-4442-926B-37A436D821CC}"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763C355-998A-48D0-BAA5-E95A5F277FDC}" type="slidenum">
              <a:rPr lang="en-US" smtClean="0">
                <a:solidFill>
                  <a:srgbClr val="000000"/>
                </a:solidFill>
              </a:rPr>
              <a:pPr/>
              <a:t>43</a:t>
            </a:fld>
            <a:endParaRPr lang="en-US" smtClean="0">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6264" y="4344024"/>
            <a:ext cx="5025473" cy="4598546"/>
          </a:xfrm>
          <a:noFill/>
          <a:ln/>
        </p:spPr>
        <p:txBody>
          <a:bodyPr/>
          <a:lstStyle/>
          <a:p>
            <a:pPr eaLnBrk="1" hangingPunct="1"/>
            <a:r>
              <a:rPr lang="en-US" sz="1800" u="sng" dirty="0" smtClean="0"/>
              <a:t>Outreach</a:t>
            </a:r>
            <a:r>
              <a:rPr lang="en-US" sz="1800" dirty="0" smtClean="0"/>
              <a:t> –More details on next slide</a:t>
            </a:r>
          </a:p>
          <a:p>
            <a:pPr eaLnBrk="1" hangingPunct="1"/>
            <a:r>
              <a:rPr lang="en-US" sz="1800" dirty="0" smtClean="0"/>
              <a:t>Domiciliary – Located in mid- town.  50 beds. Undergoing Seismic project.  Committee will tour in afternoon. </a:t>
            </a:r>
            <a:r>
              <a:rPr lang="en-US" sz="1800" u="sng" dirty="0" smtClean="0"/>
              <a:t>Census</a:t>
            </a:r>
            <a:r>
              <a:rPr lang="en-US" sz="1800" dirty="0" smtClean="0"/>
              <a:t>: 24</a:t>
            </a:r>
          </a:p>
          <a:p>
            <a:pPr eaLnBrk="1" hangingPunct="1"/>
            <a:r>
              <a:rPr lang="en-US" sz="1800" u="sng" dirty="0" smtClean="0"/>
              <a:t>VI</a:t>
            </a:r>
            <a:r>
              <a:rPr lang="en-US" sz="1800" dirty="0" smtClean="0"/>
              <a:t> – Vocational and employment assessments.  Have Incentive Therapy and Compensated Work Therapy. Agreements with businesses in the community. </a:t>
            </a:r>
            <a:r>
              <a:rPr lang="en-US" sz="1800" u="sng" dirty="0" smtClean="0"/>
              <a:t>Census</a:t>
            </a:r>
            <a:r>
              <a:rPr lang="en-US" sz="1800" dirty="0" smtClean="0"/>
              <a:t>: 22</a:t>
            </a:r>
          </a:p>
          <a:p>
            <a:pPr eaLnBrk="1" hangingPunct="1"/>
            <a:r>
              <a:rPr lang="en-US" sz="1800" u="sng" dirty="0" smtClean="0"/>
              <a:t>PRRTP</a:t>
            </a:r>
            <a:r>
              <a:rPr lang="en-US" sz="1800" dirty="0" smtClean="0"/>
              <a:t> – 3 four-</a:t>
            </a:r>
            <a:r>
              <a:rPr lang="en-US" sz="1800" dirty="0" err="1" smtClean="0"/>
              <a:t>plexes</a:t>
            </a:r>
            <a:r>
              <a:rPr lang="en-US" sz="1800" dirty="0" smtClean="0"/>
              <a:t> in community.  Recent $1.5 million project to upgrade the housing. 	</a:t>
            </a:r>
            <a:r>
              <a:rPr lang="en-US" sz="1800" u="sng" dirty="0" smtClean="0"/>
              <a:t>Census</a:t>
            </a:r>
            <a:r>
              <a:rPr lang="en-US" sz="1800" dirty="0" smtClean="0"/>
              <a:t>: 5</a:t>
            </a:r>
          </a:p>
          <a:p>
            <a:pPr eaLnBrk="1" hangingPunct="1"/>
            <a:r>
              <a:rPr lang="en-US" sz="1800" u="sng" dirty="0" smtClean="0"/>
              <a:t>HUD/VASH</a:t>
            </a:r>
            <a:r>
              <a:rPr lang="en-US" sz="1800" dirty="0" smtClean="0"/>
              <a:t> – Section 8. </a:t>
            </a:r>
            <a:r>
              <a:rPr lang="en-US" sz="1800" u="sng" dirty="0" smtClean="0"/>
              <a:t>Census</a:t>
            </a:r>
            <a:r>
              <a:rPr lang="en-US" sz="1800" dirty="0" smtClean="0"/>
              <a:t>: 18</a:t>
            </a:r>
          </a:p>
          <a:p>
            <a:pPr eaLnBrk="1" hangingPunct="1"/>
            <a:r>
              <a:rPr lang="en-US" sz="1800" u="sng" dirty="0" smtClean="0"/>
              <a:t>GRANT Per </a:t>
            </a:r>
            <a:r>
              <a:rPr lang="en-US" sz="1800" u="sng" dirty="0" err="1" smtClean="0"/>
              <a:t>Deim</a:t>
            </a:r>
            <a:r>
              <a:rPr lang="en-US" sz="1800" dirty="0" smtClean="0"/>
              <a:t> – Awaiting contractor to finish work for final inspection to start program</a:t>
            </a:r>
          </a:p>
          <a:p>
            <a:pPr eaLnBrk="1" hangingPunct="1"/>
            <a:endParaRPr lang="en-US" sz="1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pPr defTabSz="891558"/>
            <a:fld id="{B61C8415-2B3E-4989-8D3D-CC63FB6841A3}" type="slidenum">
              <a:rPr lang="en-US" smtClean="0">
                <a:solidFill>
                  <a:srgbClr val="000000"/>
                </a:solidFill>
              </a:rPr>
              <a:pPr defTabSz="891558"/>
              <a:t>51</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pPr defTabSz="887954"/>
            <a:fld id="{BF448B6A-25EE-4791-A1A9-8046D613EA66}" type="slidenum">
              <a:rPr lang="en-US" smtClean="0">
                <a:solidFill>
                  <a:srgbClr val="000000"/>
                </a:solidFill>
              </a:rPr>
              <a:pPr defTabSz="887954"/>
              <a:t>6</a:t>
            </a:fld>
            <a:endParaRPr lang="en-US"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889512"/>
            <a:fld id="{9EF28F2F-AC38-400E-81A4-E438E35E63A8}" type="slidenum">
              <a:rPr lang="en-US" smtClean="0">
                <a:solidFill>
                  <a:srgbClr val="000000"/>
                </a:solidFill>
              </a:rPr>
              <a:pPr defTabSz="889512"/>
              <a:t>7</a:t>
            </a:fld>
            <a:endParaRPr lang="en-US" dirty="0" smtClean="0">
              <a:solidFill>
                <a:srgbClr val="000000"/>
              </a:solidFill>
            </a:endParaRPr>
          </a:p>
        </p:txBody>
      </p:sp>
      <p:sp>
        <p:nvSpPr>
          <p:cNvPr id="34819" name="Rectangle 2"/>
          <p:cNvSpPr>
            <a:spLocks noGrp="1" noRot="1" noChangeAspect="1" noChangeArrowheads="1" noTextEdit="1"/>
          </p:cNvSpPr>
          <p:nvPr>
            <p:ph type="sldImg"/>
          </p:nvPr>
        </p:nvSpPr>
        <p:spPr>
          <a:xfrm>
            <a:off x="1157288" y="687388"/>
            <a:ext cx="4568825" cy="3427412"/>
          </a:xfrm>
          <a:ln w="12700" cap="flat">
            <a:solidFill>
              <a:schemeClr val="tx1"/>
            </a:solidFill>
          </a:ln>
        </p:spPr>
      </p:sp>
      <p:sp>
        <p:nvSpPr>
          <p:cNvPr id="34820" name="Rectangle 3"/>
          <p:cNvSpPr>
            <a:spLocks noGrp="1" noChangeArrowheads="1"/>
          </p:cNvSpPr>
          <p:nvPr>
            <p:ph type="body" idx="1"/>
          </p:nvPr>
        </p:nvSpPr>
        <p:spPr>
          <a:noFill/>
          <a:ln/>
        </p:spPr>
        <p:txBody>
          <a:bodyPr lIns="89196" tIns="44600" rIns="89196" bIns="4460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12879"/>
            <a:fld id="{31DE5760-40FC-4E8A-AF27-113575050BC0}" type="slidenum">
              <a:rPr lang="en-US" smtClean="0">
                <a:solidFill>
                  <a:srgbClr val="000000"/>
                </a:solidFill>
                <a:latin typeface="Arial" pitchFamily="34" charset="0"/>
              </a:rPr>
              <a:pPr defTabSz="912879"/>
              <a:t>16</a:t>
            </a:fld>
            <a:endParaRPr lang="en-US" dirty="0" smtClean="0">
              <a:solidFill>
                <a:srgbClr val="000000"/>
              </a:solidFill>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12879"/>
            <a:fld id="{70A13391-FEAA-4663-8850-DC1484B4367E}" type="slidenum">
              <a:rPr lang="en-US" smtClean="0">
                <a:solidFill>
                  <a:srgbClr val="000000"/>
                </a:solidFill>
                <a:latin typeface="Arial" pitchFamily="34" charset="0"/>
              </a:rPr>
              <a:pPr defTabSz="912879"/>
              <a:t>20</a:t>
            </a:fld>
            <a:endParaRPr lang="en-US" dirty="0" smtClean="0">
              <a:solidFill>
                <a:srgbClr val="000000"/>
              </a:solidFill>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12879"/>
            <a:fld id="{B8253F74-7B3B-4585-8E8C-6A392C9B505D}" type="slidenum">
              <a:rPr lang="en-US" smtClean="0">
                <a:solidFill>
                  <a:srgbClr val="000000"/>
                </a:solidFill>
                <a:latin typeface="Arial" pitchFamily="34" charset="0"/>
              </a:rPr>
              <a:pPr defTabSz="912879"/>
              <a:t>21</a:t>
            </a:fld>
            <a:endParaRPr lang="en-US" dirty="0" smtClean="0">
              <a:solidFill>
                <a:srgbClr val="000000"/>
              </a:solidFill>
              <a:latin typeface="Arial" pitchFamily="34" charset="0"/>
            </a:endParaRPr>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887364"/>
            <a:fld id="{D5266DCC-656E-4519-A631-5396F4817DE6}" type="slidenum">
              <a:rPr lang="en-US" smtClean="0">
                <a:solidFill>
                  <a:srgbClr val="000000"/>
                </a:solidFill>
              </a:rPr>
              <a:pPr defTabSz="887364"/>
              <a:t>28</a:t>
            </a:fld>
            <a:endParaRPr lang="en-US" dirty="0" smtClean="0">
              <a:solidFill>
                <a:srgbClr val="0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5988" y="4343400"/>
            <a:ext cx="5026025" cy="4597400"/>
          </a:xfrm>
          <a:noFill/>
          <a:ln/>
        </p:spPr>
        <p:txBody>
          <a:bodyPr/>
          <a:lstStyle/>
          <a:p>
            <a:pPr eaLnBrk="1" hangingPunct="1">
              <a:buFontTx/>
              <a:buChar char="•"/>
            </a:pPr>
            <a:r>
              <a:rPr lang="en-US" sz="1300" b="1" dirty="0" smtClean="0"/>
              <a:t>38 CFR, Chapter 17.52 states that hospital and medical care may be provided in non-VA facilities only when VA or other government facilities are not capable of furnishing hospital care or medical services because of geographic inaccessibility or are not capable of furnishing the care or services required.</a:t>
            </a:r>
            <a:r>
              <a:rPr lang="en-US" sz="1300" dirty="0" smtClean="0"/>
              <a:t> </a:t>
            </a:r>
          </a:p>
          <a:p>
            <a:pPr eaLnBrk="1" hangingPunct="1"/>
            <a:endParaRPr lang="en-US" sz="1300" dirty="0" smtClean="0"/>
          </a:p>
          <a:p>
            <a:pPr eaLnBrk="1" hangingPunct="1">
              <a:buFontTx/>
              <a:buChar char="•"/>
            </a:pPr>
            <a:r>
              <a:rPr lang="en-US" sz="1300" b="1" dirty="0" smtClean="0"/>
              <a:t>If we are not able to obtain care from federal facilities within time frame specified for the medical urgency, the care is purchased to meet the medical urgency.</a:t>
            </a:r>
          </a:p>
          <a:p>
            <a:pPr eaLnBrk="1" hangingPunct="1"/>
            <a:endParaRPr lang="en-US" sz="1300" b="1" dirty="0" smtClean="0"/>
          </a:p>
          <a:p>
            <a:pPr eaLnBrk="1" hangingPunct="1">
              <a:buFontTx/>
              <a:buChar char="•"/>
            </a:pPr>
            <a:r>
              <a:rPr lang="en-US" sz="1300" b="1" dirty="0" smtClean="0"/>
              <a:t>In FY 06, the Alaska VA purchased $36,418,859 for care of veterans within Alaska; that is 38% of our overall appropriated funding or 51% of our Medical Service funding received. </a:t>
            </a:r>
          </a:p>
          <a:p>
            <a:pPr eaLnBrk="1" hangingPunct="1">
              <a:buFontTx/>
              <a:buChar char="•"/>
            </a:pPr>
            <a:endParaRPr lang="en-US" sz="1300" b="1" dirty="0" smtClean="0"/>
          </a:p>
          <a:p>
            <a:pPr eaLnBrk="1" hangingPunct="1">
              <a:buFontTx/>
              <a:buChar char="•"/>
            </a:pPr>
            <a:r>
              <a:rPr lang="en-US" sz="1300" b="1" dirty="0" smtClean="0"/>
              <a:t>Referrals to Lower 48 VA facilities for FY 06, approximately 915 inpatient and outpatient with an estimated cost of $7,123,200 if purchased in Alaska. </a:t>
            </a:r>
          </a:p>
          <a:p>
            <a:pPr eaLnBrk="1" hangingPunct="1">
              <a:buFontTx/>
              <a:buChar char="•"/>
            </a:pPr>
            <a:r>
              <a:rPr lang="en-US" sz="1300" b="1" dirty="0" smtClean="0"/>
              <a:t>Some veterans choose to stay in Alaska vs. going to the lower 48 federal facility and will use private insurance, </a:t>
            </a:r>
            <a:r>
              <a:rPr lang="en-US" sz="1300" b="1" dirty="0" err="1" smtClean="0"/>
              <a:t>Tricare</a:t>
            </a:r>
            <a:r>
              <a:rPr lang="en-US" sz="1300" b="1" dirty="0" smtClean="0"/>
              <a:t>, Medicare, or Medicaid to receive their medical care.</a:t>
            </a:r>
            <a:r>
              <a:rPr lang="en-US" b="1"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latin typeface="Arial" charset="0"/>
              <a:ea typeface="ＭＳ Ｐゴシック"/>
              <a:cs typeface="ＭＳ Ｐゴシック"/>
            </a:endParaRPr>
          </a:p>
        </p:txBody>
      </p:sp>
      <p:sp>
        <p:nvSpPr>
          <p:cNvPr id="24579" name="Date Placeholder 3"/>
          <p:cNvSpPr>
            <a:spLocks noGrp="1"/>
          </p:cNvSpPr>
          <p:nvPr>
            <p:ph type="dt" sz="quarter" idx="1"/>
          </p:nvPr>
        </p:nvSpPr>
        <p:spPr>
          <a:noFill/>
        </p:spPr>
        <p:txBody>
          <a:bodyPr/>
          <a:lstStyle/>
          <a:p>
            <a:r>
              <a:rPr lang="en-US" dirty="0" smtClean="0">
                <a:solidFill>
                  <a:srgbClr val="000000"/>
                </a:solidFill>
                <a:latin typeface="Arial" charset="0"/>
                <a:ea typeface="ＭＳ Ｐゴシック"/>
                <a:cs typeface="ＭＳ Ｐゴシック"/>
              </a:rPr>
              <a:t>Insert date on slide master</a:t>
            </a:r>
          </a:p>
        </p:txBody>
      </p:sp>
      <p:sp>
        <p:nvSpPr>
          <p:cNvPr id="24580" name="Slide Number Placeholder 4"/>
          <p:cNvSpPr>
            <a:spLocks noGrp="1"/>
          </p:cNvSpPr>
          <p:nvPr>
            <p:ph type="sldNum" sz="quarter" idx="5"/>
          </p:nvPr>
        </p:nvSpPr>
        <p:spPr>
          <a:noFill/>
        </p:spPr>
        <p:txBody>
          <a:bodyPr/>
          <a:lstStyle/>
          <a:p>
            <a:fld id="{730C6220-3072-449E-9609-2033921462D1}" type="slidenum">
              <a:rPr lang="en-US" smtClean="0">
                <a:solidFill>
                  <a:srgbClr val="000000"/>
                </a:solidFill>
                <a:latin typeface="Arial" charset="0"/>
                <a:ea typeface="ＭＳ Ｐゴシック"/>
                <a:cs typeface="ＭＳ Ｐゴシック"/>
              </a:rPr>
              <a:pPr/>
              <a:t>31</a:t>
            </a:fld>
            <a:endParaRPr lang="en-US" dirty="0" smtClean="0">
              <a:solidFill>
                <a:srgbClr val="000000"/>
              </a:solidFill>
              <a:latin typeface="Arial"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pPr defTabSz="889512"/>
            <a:fld id="{998A825F-1FB9-4C72-B266-0B6A996389DB}" type="slidenum">
              <a:rPr lang="en-US" smtClean="0">
                <a:solidFill>
                  <a:srgbClr val="000000"/>
                </a:solidFill>
              </a:rPr>
              <a:pPr defTabSz="889512"/>
              <a:t>38</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gray">
          <a:xfrm>
            <a:off x="0" y="850900"/>
            <a:ext cx="9144000" cy="215900"/>
          </a:xfrm>
          <a:prstGeom prst="rect">
            <a:avLst/>
          </a:prstGeom>
          <a:solidFill>
            <a:srgbClr val="CCCCCC"/>
          </a:solidFill>
          <a:ln w="9525" algn="ctr">
            <a:noFill/>
            <a:miter lim="800000"/>
            <a:headEnd/>
            <a:tailEnd/>
          </a:ln>
          <a:effectLst/>
        </p:spPr>
        <p:txBody>
          <a:bodyPr wrap="none" anchor="ctr"/>
          <a:lstStyle/>
          <a:p>
            <a:pPr>
              <a:defRPr/>
            </a:pPr>
            <a:endParaRPr lang="en-US" dirty="0">
              <a:solidFill>
                <a:srgbClr val="000000"/>
              </a:solidFill>
            </a:endParaRPr>
          </a:p>
        </p:txBody>
      </p:sp>
      <p:sp>
        <p:nvSpPr>
          <p:cNvPr id="5" name="Line 9"/>
          <p:cNvSpPr>
            <a:spLocks noChangeShapeType="1"/>
          </p:cNvSpPr>
          <p:nvPr/>
        </p:nvSpPr>
        <p:spPr bwMode="auto">
          <a:xfrm flipV="1">
            <a:off x="1595438" y="2322513"/>
            <a:ext cx="0" cy="1296987"/>
          </a:xfrm>
          <a:prstGeom prst="line">
            <a:avLst/>
          </a:prstGeom>
          <a:noFill/>
          <a:ln w="50800">
            <a:solidFill>
              <a:srgbClr val="0066FF"/>
            </a:solidFill>
            <a:round/>
            <a:headEnd/>
            <a:tailEnd/>
          </a:ln>
          <a:effectLst/>
        </p:spPr>
        <p:txBody>
          <a:bodyPr wrap="none" anchor="ctr"/>
          <a:lstStyle/>
          <a:p>
            <a:pPr>
              <a:defRPr/>
            </a:pPr>
            <a:endParaRPr lang="en-US" dirty="0">
              <a:solidFill>
                <a:srgbClr val="000000"/>
              </a:solidFill>
            </a:endParaRPr>
          </a:p>
        </p:txBody>
      </p:sp>
      <p:sp>
        <p:nvSpPr>
          <p:cNvPr id="6" name="Line 10"/>
          <p:cNvSpPr>
            <a:spLocks noChangeShapeType="1"/>
          </p:cNvSpPr>
          <p:nvPr/>
        </p:nvSpPr>
        <p:spPr bwMode="auto">
          <a:xfrm>
            <a:off x="1182688" y="3013075"/>
            <a:ext cx="7510462" cy="0"/>
          </a:xfrm>
          <a:prstGeom prst="line">
            <a:avLst/>
          </a:prstGeom>
          <a:noFill/>
          <a:ln w="12700">
            <a:solidFill>
              <a:srgbClr val="00C000"/>
            </a:solidFill>
            <a:round/>
            <a:headEnd/>
            <a:tailEnd/>
          </a:ln>
          <a:effectLst/>
        </p:spPr>
        <p:txBody>
          <a:bodyPr wrap="none" anchor="ctr"/>
          <a:lstStyle/>
          <a:p>
            <a:pPr>
              <a:defRPr/>
            </a:pPr>
            <a:endParaRPr lang="en-US" dirty="0">
              <a:solidFill>
                <a:srgbClr val="000000"/>
              </a:solidFill>
            </a:endParaRPr>
          </a:p>
        </p:txBody>
      </p:sp>
      <p:sp>
        <p:nvSpPr>
          <p:cNvPr id="7" name="Rectangle 6"/>
          <p:cNvSpPr>
            <a:spLocks noChangeArrowheads="1"/>
          </p:cNvSpPr>
          <p:nvPr/>
        </p:nvSpPr>
        <p:spPr bwMode="auto">
          <a:xfrm>
            <a:off x="0" y="0"/>
            <a:ext cx="9144000" cy="776288"/>
          </a:xfrm>
          <a:prstGeom prst="rect">
            <a:avLst/>
          </a:prstGeom>
          <a:solidFill>
            <a:srgbClr val="00C000"/>
          </a:solidFill>
          <a:ln w="9525">
            <a:noFill/>
            <a:miter lim="800000"/>
            <a:headEnd/>
            <a:tailEnd/>
          </a:ln>
          <a:effectLst/>
        </p:spPr>
        <p:txBody>
          <a:bodyPr wrap="none" anchor="ctr"/>
          <a:lstStyle/>
          <a:p>
            <a:pPr>
              <a:defRPr/>
            </a:pPr>
            <a:endParaRPr lang="en-US" dirty="0">
              <a:solidFill>
                <a:srgbClr val="000000"/>
              </a:solidFill>
            </a:endParaRPr>
          </a:p>
        </p:txBody>
      </p:sp>
      <p:sp>
        <p:nvSpPr>
          <p:cNvPr id="8" name="Line 11"/>
          <p:cNvSpPr>
            <a:spLocks noChangeShapeType="1"/>
          </p:cNvSpPr>
          <p:nvPr/>
        </p:nvSpPr>
        <p:spPr bwMode="gray">
          <a:xfrm>
            <a:off x="0" y="873125"/>
            <a:ext cx="9144000" cy="1588"/>
          </a:xfrm>
          <a:prstGeom prst="line">
            <a:avLst/>
          </a:prstGeom>
          <a:noFill/>
          <a:ln w="38100">
            <a:solidFill>
              <a:srgbClr val="0066FF"/>
            </a:solidFill>
            <a:round/>
            <a:headEnd/>
            <a:tailEnd/>
          </a:ln>
          <a:effectLst/>
        </p:spPr>
        <p:txBody>
          <a:bodyPr/>
          <a:lstStyle/>
          <a:p>
            <a:pPr>
              <a:defRPr/>
            </a:pPr>
            <a:endParaRPr lang="en-US" dirty="0">
              <a:solidFill>
                <a:srgbClr val="000000"/>
              </a:solidFill>
            </a:endParaRPr>
          </a:p>
        </p:txBody>
      </p:sp>
      <p:sp>
        <p:nvSpPr>
          <p:cNvPr id="3085" name="Rectangle 13"/>
          <p:cNvSpPr>
            <a:spLocks noGrp="1" noChangeArrowheads="1"/>
          </p:cNvSpPr>
          <p:nvPr>
            <p:ph type="ctrTitle"/>
          </p:nvPr>
        </p:nvSpPr>
        <p:spPr>
          <a:xfrm>
            <a:off x="1681163" y="2514600"/>
            <a:ext cx="6951662" cy="519113"/>
          </a:xfrm>
          <a:ln algn="ctr"/>
        </p:spPr>
        <p:txBody>
          <a:bodyPr lIns="91411" tIns="45705" rIns="91411" bIns="45705" anchor="b">
            <a:spAutoFit/>
          </a:bodyPr>
          <a:lstStyle>
            <a:lvl1pPr marL="0" indent="0">
              <a:defRPr b="1">
                <a:solidFill>
                  <a:schemeClr val="tx1"/>
                </a:solidFill>
              </a:defRPr>
            </a:lvl1pPr>
          </a:lstStyle>
          <a:p>
            <a:r>
              <a:rPr lang="en-US" smtClean="0"/>
              <a:t>Click to edit Master title style</a:t>
            </a:r>
            <a:endParaRPr lang="en-US" dirty="0"/>
          </a:p>
        </p:txBody>
      </p:sp>
      <p:sp>
        <p:nvSpPr>
          <p:cNvPr id="3086" name="Rectangle 14"/>
          <p:cNvSpPr>
            <a:spLocks noGrp="1" noChangeArrowheads="1"/>
          </p:cNvSpPr>
          <p:nvPr>
            <p:ph type="subTitle" idx="1"/>
          </p:nvPr>
        </p:nvSpPr>
        <p:spPr>
          <a:xfrm>
            <a:off x="1681163" y="3032125"/>
            <a:ext cx="6932612" cy="396875"/>
          </a:xfrm>
          <a:ln algn="ctr"/>
        </p:spPr>
        <p:txBody>
          <a:bodyPr lIns="91411" tIns="45705" rIns="91411" bIns="45705" anchor="b">
            <a:spAutoFit/>
          </a:bodyPr>
          <a:lstStyle>
            <a:lvl1pPr marL="0" indent="0" algn="l">
              <a:buFont typeface="Webdings" pitchFamily="18" charset="2"/>
              <a:buNone/>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61963" indent="-461963">
              <a:defRPr sz="3200"/>
            </a:lvl1pPr>
            <a:lvl2pPr marL="687388" indent="-227013">
              <a:defRPr sz="2400"/>
            </a:lvl2pPr>
            <a:lvl3pPr marL="915988" indent="-227013">
              <a:defRPr sz="2400"/>
            </a:lvl3pPr>
            <a:lvl4pPr marL="1144588" indent="-228600">
              <a:defRPr sz="2400"/>
            </a:lvl4pPr>
            <a:lvl5pPr marL="1374775" indent="-228600">
              <a:defRPr sz="2400"/>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7CDC76-E32D-4232-A408-7AB4849794B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184269-4CD8-4112-80C4-C227FDE3326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1DA4FB-2088-4F1F-AFF5-349122EDFF2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781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52D5C-1BE9-4A35-88FD-BBB9110E60F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1BC7AC-229D-4058-A4E4-89EA4D694B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BF2D90-B3CC-49BC-861F-2A598E7746B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75A0F2-5CF0-46E4-BE40-1098C8E554D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B18D2BA-75B1-473F-B04E-278D7E71D52A}"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60913" y="2362200"/>
            <a:ext cx="3770312" cy="3724275"/>
          </a:xfrm>
          <a:prstGeom prst="rect">
            <a:avLst/>
          </a:prstGeom>
        </p:spPr>
        <p:txBody>
          <a:bodyPr/>
          <a:lstStyle/>
          <a:p>
            <a:pPr lvl="0"/>
            <a:endParaRPr lang="en-US" noProof="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25C0258-6628-4F5B-B4CA-95C6A144CF3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F236C-2DFB-45C5-BEB1-470330B3A140}" type="datetimeFigureOut">
              <a:rPr lang="en-US" smtClean="0">
                <a:solidFill>
                  <a:prstClr val="black">
                    <a:tint val="75000"/>
                  </a:prstClr>
                </a:solidFill>
              </a:rPr>
              <a:pPr/>
              <a:t>12/17/2013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7C8D41B-F096-4C86-952F-F978D281763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oleObject" Target="../embeddings/oleObject1.bin"/><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vmlDrawing" Target="../drawings/vmlDrawing1.v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gray">
          <a:xfrm>
            <a:off x="0" y="850900"/>
            <a:ext cx="9144000" cy="215900"/>
          </a:xfrm>
          <a:prstGeom prst="rect">
            <a:avLst/>
          </a:prstGeom>
          <a:solidFill>
            <a:srgbClr val="CCCCCC"/>
          </a:solidFill>
          <a:ln w="9525" algn="ctr">
            <a:noFill/>
            <a:miter lim="800000"/>
            <a:headEnd/>
            <a:tailEnd/>
          </a:ln>
          <a:effectLst/>
        </p:spPr>
        <p:txBody>
          <a:bodyPr wrap="none" anchor="ctr"/>
          <a:lstStyle/>
          <a:p>
            <a:pPr>
              <a:defRPr/>
            </a:pPr>
            <a:endParaRPr lang="en-US" dirty="0">
              <a:solidFill>
                <a:srgbClr val="000000"/>
              </a:solidFill>
            </a:endParaRPr>
          </a:p>
        </p:txBody>
      </p:sp>
      <p:sp>
        <p:nvSpPr>
          <p:cNvPr id="1037" name="Rectangle 13"/>
          <p:cNvSpPr>
            <a:spLocks noChangeArrowheads="1"/>
          </p:cNvSpPr>
          <p:nvPr/>
        </p:nvSpPr>
        <p:spPr bwMode="auto">
          <a:xfrm>
            <a:off x="0" y="0"/>
            <a:ext cx="9144000" cy="776288"/>
          </a:xfrm>
          <a:prstGeom prst="rect">
            <a:avLst/>
          </a:prstGeom>
          <a:solidFill>
            <a:srgbClr val="00C000"/>
          </a:solidFill>
          <a:ln w="9525">
            <a:noFill/>
            <a:miter lim="800000"/>
            <a:headEnd/>
            <a:tailEnd/>
          </a:ln>
          <a:effectLst/>
        </p:spPr>
        <p:txBody>
          <a:bodyPr wrap="none" anchor="ctr"/>
          <a:lstStyle/>
          <a:p>
            <a:pPr>
              <a:defRPr/>
            </a:pPr>
            <a:endParaRPr lang="en-US" dirty="0">
              <a:solidFill>
                <a:srgbClr val="000000"/>
              </a:solidFill>
            </a:endParaRPr>
          </a:p>
        </p:txBody>
      </p:sp>
      <p:sp>
        <p:nvSpPr>
          <p:cNvPr id="1038" name="Line 14"/>
          <p:cNvSpPr>
            <a:spLocks noChangeShapeType="1"/>
          </p:cNvSpPr>
          <p:nvPr/>
        </p:nvSpPr>
        <p:spPr bwMode="gray">
          <a:xfrm>
            <a:off x="0" y="873125"/>
            <a:ext cx="9144000" cy="1588"/>
          </a:xfrm>
          <a:prstGeom prst="line">
            <a:avLst/>
          </a:prstGeom>
          <a:noFill/>
          <a:ln w="38100">
            <a:solidFill>
              <a:srgbClr val="0066FF"/>
            </a:solidFill>
            <a:round/>
            <a:headEnd/>
            <a:tailEnd/>
          </a:ln>
          <a:effectLst/>
        </p:spPr>
        <p:txBody>
          <a:bodyPr/>
          <a:lstStyle/>
          <a:p>
            <a:pPr>
              <a:defRPr/>
            </a:pPr>
            <a:endParaRPr lang="en-US" dirty="0">
              <a:solidFill>
                <a:srgbClr val="000000"/>
              </a:solidFill>
            </a:endParaRPr>
          </a:p>
        </p:txBody>
      </p:sp>
      <p:pic>
        <p:nvPicPr>
          <p:cNvPr id="1029" name="Picture 8" descr="background image"/>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905000" y="6297613"/>
            <a:ext cx="7239000" cy="560387"/>
          </a:xfrm>
          <a:prstGeom prst="rect">
            <a:avLst/>
          </a:prstGeom>
          <a:noFill/>
          <a:ln w="9525">
            <a:noFill/>
            <a:miter lim="800000"/>
            <a:headEnd/>
            <a:tailEnd/>
          </a:ln>
        </p:spPr>
      </p:pic>
      <p:sp>
        <p:nvSpPr>
          <p:cNvPr id="1030"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 Box 9"/>
          <p:cNvSpPr txBox="1">
            <a:spLocks noChangeArrowheads="1"/>
          </p:cNvSpPr>
          <p:nvPr/>
        </p:nvSpPr>
        <p:spPr bwMode="auto">
          <a:xfrm>
            <a:off x="8483600" y="6623050"/>
            <a:ext cx="660400" cy="244475"/>
          </a:xfrm>
          <a:prstGeom prst="rect">
            <a:avLst/>
          </a:prstGeom>
          <a:noFill/>
          <a:ln w="9525">
            <a:noFill/>
            <a:miter lim="800000"/>
            <a:headEnd/>
            <a:tailEnd/>
          </a:ln>
          <a:effectLst/>
        </p:spPr>
        <p:txBody>
          <a:bodyPr>
            <a:spAutoFit/>
          </a:bodyPr>
          <a:lstStyle/>
          <a:p>
            <a:pPr algn="r">
              <a:spcBef>
                <a:spcPct val="50000"/>
              </a:spcBef>
              <a:defRPr/>
            </a:pPr>
            <a:fld id="{7A079C33-AF66-44F3-975B-DCE747633989}" type="slidenum">
              <a:rPr lang="en-US" sz="1000">
                <a:solidFill>
                  <a:srgbClr val="FFFFFF"/>
                </a:solidFill>
              </a:rPr>
              <a:pPr algn="r">
                <a:spcBef>
                  <a:spcPct val="50000"/>
                </a:spcBef>
                <a:defRPr/>
              </a:pPr>
              <a:t>‹#›</a:t>
            </a:fld>
            <a:endParaRPr lang="en-US" sz="1000" dirty="0">
              <a:solidFill>
                <a:srgbClr val="FFFFFF"/>
              </a:solidFill>
            </a:endParaRPr>
          </a:p>
        </p:txBody>
      </p:sp>
      <p:pic>
        <p:nvPicPr>
          <p:cNvPr id="2" name="Picture 12" descr="ORH Logo 240px.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03200" y="6138863"/>
            <a:ext cx="1281113" cy="6461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marL="171450" indent="-171450" algn="l" rtl="0" eaLnBrk="1" fontAlgn="base" hangingPunct="1">
        <a:spcBef>
          <a:spcPct val="0"/>
        </a:spcBef>
        <a:spcAft>
          <a:spcPct val="0"/>
        </a:spcAft>
        <a:defRPr sz="2800">
          <a:solidFill>
            <a:schemeClr val="bg1"/>
          </a:solidFill>
          <a:latin typeface="+mj-lt"/>
          <a:ea typeface="+mj-ea"/>
          <a:cs typeface="+mj-cs"/>
        </a:defRPr>
      </a:lvl1pPr>
      <a:lvl2pPr marL="171450" indent="-171450" algn="l" rtl="0" eaLnBrk="1" fontAlgn="base" hangingPunct="1">
        <a:spcBef>
          <a:spcPct val="0"/>
        </a:spcBef>
        <a:spcAft>
          <a:spcPct val="0"/>
        </a:spcAft>
        <a:defRPr sz="2800">
          <a:solidFill>
            <a:schemeClr val="bg1"/>
          </a:solidFill>
          <a:latin typeface="Arial" charset="0"/>
        </a:defRPr>
      </a:lvl2pPr>
      <a:lvl3pPr marL="171450" indent="-171450" algn="l" rtl="0" eaLnBrk="1" fontAlgn="base" hangingPunct="1">
        <a:spcBef>
          <a:spcPct val="0"/>
        </a:spcBef>
        <a:spcAft>
          <a:spcPct val="0"/>
        </a:spcAft>
        <a:defRPr sz="2800">
          <a:solidFill>
            <a:schemeClr val="bg1"/>
          </a:solidFill>
          <a:latin typeface="Arial" charset="0"/>
        </a:defRPr>
      </a:lvl3pPr>
      <a:lvl4pPr marL="171450" indent="-171450" algn="l" rtl="0" eaLnBrk="1" fontAlgn="base" hangingPunct="1">
        <a:spcBef>
          <a:spcPct val="0"/>
        </a:spcBef>
        <a:spcAft>
          <a:spcPct val="0"/>
        </a:spcAft>
        <a:defRPr sz="2800">
          <a:solidFill>
            <a:schemeClr val="bg1"/>
          </a:solidFill>
          <a:latin typeface="Arial" charset="0"/>
        </a:defRPr>
      </a:lvl4pPr>
      <a:lvl5pPr marL="171450" indent="-171450" algn="l" rtl="0" eaLnBrk="1" fontAlgn="base" hangingPunct="1">
        <a:spcBef>
          <a:spcPct val="0"/>
        </a:spcBef>
        <a:spcAft>
          <a:spcPct val="0"/>
        </a:spcAft>
        <a:defRPr sz="2800">
          <a:solidFill>
            <a:schemeClr val="bg1"/>
          </a:solidFill>
          <a:latin typeface="Arial" charset="0"/>
        </a:defRPr>
      </a:lvl5pPr>
      <a:lvl6pPr marL="628650" algn="l" rtl="0" eaLnBrk="1" fontAlgn="base" hangingPunct="1">
        <a:spcBef>
          <a:spcPct val="0"/>
        </a:spcBef>
        <a:spcAft>
          <a:spcPct val="0"/>
        </a:spcAft>
        <a:defRPr sz="2800">
          <a:solidFill>
            <a:schemeClr val="bg1"/>
          </a:solidFill>
          <a:latin typeface="Arial" charset="0"/>
        </a:defRPr>
      </a:lvl6pPr>
      <a:lvl7pPr marL="1085850" algn="l" rtl="0" eaLnBrk="1" fontAlgn="base" hangingPunct="1">
        <a:spcBef>
          <a:spcPct val="0"/>
        </a:spcBef>
        <a:spcAft>
          <a:spcPct val="0"/>
        </a:spcAft>
        <a:defRPr sz="2800">
          <a:solidFill>
            <a:schemeClr val="bg1"/>
          </a:solidFill>
          <a:latin typeface="Arial" charset="0"/>
        </a:defRPr>
      </a:lvl7pPr>
      <a:lvl8pPr marL="1543050" algn="l" rtl="0" eaLnBrk="1" fontAlgn="base" hangingPunct="1">
        <a:spcBef>
          <a:spcPct val="0"/>
        </a:spcBef>
        <a:spcAft>
          <a:spcPct val="0"/>
        </a:spcAft>
        <a:defRPr sz="2800">
          <a:solidFill>
            <a:schemeClr val="bg1"/>
          </a:solidFill>
          <a:latin typeface="Arial" charset="0"/>
        </a:defRPr>
      </a:lvl8pPr>
      <a:lvl9pPr marL="2000250" algn="l" rtl="0" eaLnBrk="1" fontAlgn="base" hangingPunct="1">
        <a:spcBef>
          <a:spcPct val="0"/>
        </a:spcBef>
        <a:spcAft>
          <a:spcPct val="0"/>
        </a:spcAft>
        <a:defRPr sz="2800">
          <a:solidFill>
            <a:schemeClr val="bg1"/>
          </a:solidFill>
          <a:latin typeface="Arial" charset="0"/>
        </a:defRPr>
      </a:lvl9pPr>
    </p:titleStyle>
    <p:bodyStyle>
      <a:lvl1pPr marL="350838" indent="-350838" algn="l" rtl="0" eaLnBrk="1" fontAlgn="base" hangingPunct="1">
        <a:spcBef>
          <a:spcPct val="35000"/>
        </a:spcBef>
        <a:spcAft>
          <a:spcPct val="0"/>
        </a:spcAft>
        <a:buClr>
          <a:srgbClr val="0066FF"/>
        </a:buClr>
        <a:buFont typeface="Webdings" pitchFamily="18" charset="2"/>
        <a:buChar char="4"/>
        <a:defRPr sz="2000">
          <a:solidFill>
            <a:schemeClr val="tx1"/>
          </a:solidFill>
          <a:latin typeface="+mn-lt"/>
          <a:ea typeface="+mn-ea"/>
          <a:cs typeface="+mn-cs"/>
        </a:defRPr>
      </a:lvl1pPr>
      <a:lvl2pPr marL="579438" indent="-227013" algn="l" rtl="0" eaLnBrk="1" fontAlgn="base" hangingPunct="1">
        <a:spcBef>
          <a:spcPct val="35000"/>
        </a:spcBef>
        <a:spcAft>
          <a:spcPct val="0"/>
        </a:spcAft>
        <a:buClr>
          <a:srgbClr val="0066FF"/>
        </a:buClr>
        <a:buFont typeface="Arial" charset="0"/>
        <a:buChar char="–"/>
        <a:defRPr sz="1600">
          <a:solidFill>
            <a:schemeClr val="tx1"/>
          </a:solidFill>
          <a:latin typeface="+mn-lt"/>
        </a:defRPr>
      </a:lvl2pPr>
      <a:lvl3pPr marL="808038" indent="-227013" algn="l" rtl="0" eaLnBrk="1" fontAlgn="base" hangingPunct="1">
        <a:spcBef>
          <a:spcPct val="35000"/>
        </a:spcBef>
        <a:spcAft>
          <a:spcPct val="0"/>
        </a:spcAft>
        <a:buClr>
          <a:srgbClr val="0066FF"/>
        </a:buClr>
        <a:buFont typeface="Wingdings" pitchFamily="2" charset="2"/>
        <a:buChar char="§"/>
        <a:defRPr sz="1600">
          <a:solidFill>
            <a:schemeClr val="tx1"/>
          </a:solidFill>
          <a:latin typeface="+mn-lt"/>
        </a:defRPr>
      </a:lvl3pPr>
      <a:lvl4pPr marL="1038225" indent="-228600" algn="l" rtl="0" eaLnBrk="1" fontAlgn="base" hangingPunct="1">
        <a:spcBef>
          <a:spcPct val="35000"/>
        </a:spcBef>
        <a:spcAft>
          <a:spcPct val="0"/>
        </a:spcAft>
        <a:buClr>
          <a:schemeClr val="accent2"/>
        </a:buClr>
        <a:buChar char="–"/>
        <a:defRPr sz="1600">
          <a:solidFill>
            <a:schemeClr val="tx1"/>
          </a:solidFill>
          <a:latin typeface="+mn-lt"/>
        </a:defRPr>
      </a:lvl4pPr>
      <a:lvl5pPr marL="1268413" indent="-228600" algn="l" rtl="0" eaLnBrk="1" fontAlgn="base" hangingPunct="1">
        <a:spcBef>
          <a:spcPct val="35000"/>
        </a:spcBef>
        <a:spcAft>
          <a:spcPct val="0"/>
        </a:spcAft>
        <a:buClr>
          <a:schemeClr val="accent2"/>
        </a:buClr>
        <a:buChar char="»"/>
        <a:defRPr sz="1600">
          <a:solidFill>
            <a:schemeClr val="tx1"/>
          </a:solidFill>
          <a:latin typeface="+mn-lt"/>
        </a:defRPr>
      </a:lvl5pPr>
      <a:lvl6pPr marL="1725613" indent="-228600" algn="l" rtl="0" eaLnBrk="1" fontAlgn="base" hangingPunct="1">
        <a:spcBef>
          <a:spcPct val="35000"/>
        </a:spcBef>
        <a:spcAft>
          <a:spcPct val="0"/>
        </a:spcAft>
        <a:buClr>
          <a:schemeClr val="accent2"/>
        </a:buClr>
        <a:buChar char="»"/>
        <a:defRPr sz="1600">
          <a:solidFill>
            <a:schemeClr val="tx1"/>
          </a:solidFill>
          <a:latin typeface="+mn-lt"/>
        </a:defRPr>
      </a:lvl6pPr>
      <a:lvl7pPr marL="2182813" indent="-228600" algn="l" rtl="0" eaLnBrk="1" fontAlgn="base" hangingPunct="1">
        <a:spcBef>
          <a:spcPct val="35000"/>
        </a:spcBef>
        <a:spcAft>
          <a:spcPct val="0"/>
        </a:spcAft>
        <a:buClr>
          <a:schemeClr val="accent2"/>
        </a:buClr>
        <a:buChar char="»"/>
        <a:defRPr sz="1600">
          <a:solidFill>
            <a:schemeClr val="tx1"/>
          </a:solidFill>
          <a:latin typeface="+mn-lt"/>
        </a:defRPr>
      </a:lvl7pPr>
      <a:lvl8pPr marL="2640013" indent="-228600" algn="l" rtl="0" eaLnBrk="1" fontAlgn="base" hangingPunct="1">
        <a:spcBef>
          <a:spcPct val="35000"/>
        </a:spcBef>
        <a:spcAft>
          <a:spcPct val="0"/>
        </a:spcAft>
        <a:buClr>
          <a:schemeClr val="accent2"/>
        </a:buClr>
        <a:buChar char="»"/>
        <a:defRPr sz="1600">
          <a:solidFill>
            <a:schemeClr val="tx1"/>
          </a:solidFill>
          <a:latin typeface="+mn-lt"/>
        </a:defRPr>
      </a:lvl8pPr>
      <a:lvl9pPr marL="3097213" indent="-228600" algn="l" rtl="0" eaLnBrk="1" fontAlgn="base" hangingPunct="1">
        <a:spcBef>
          <a:spcPct val="35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2F47"/>
            </a:gs>
            <a:gs pos="50000">
              <a:srgbClr val="336699"/>
            </a:gs>
            <a:gs pos="100000">
              <a:srgbClr val="182F47"/>
            </a:gs>
          </a:gsLst>
          <a:lin ang="5400000" scaled="1"/>
        </a:gradFill>
        <a:effectLst/>
      </p:bgPr>
    </p:bg>
    <p:spTree>
      <p:nvGrpSpPr>
        <p:cNvPr id="1" name=""/>
        <p:cNvGrpSpPr/>
        <p:nvPr/>
      </p:nvGrpSpPr>
      <p:grpSpPr>
        <a:xfrm>
          <a:off x="0" y="0"/>
          <a:ext cx="0" cy="0"/>
          <a:chOff x="0" y="0"/>
          <a:chExt cx="0" cy="0"/>
        </a:xfrm>
      </p:grpSpPr>
      <p:pic>
        <p:nvPicPr>
          <p:cNvPr id="1028" name="Picture 25" descr="AK Outline"/>
          <p:cNvPicPr>
            <a:picLocks noChangeAspect="1" noChangeArrowheads="1"/>
          </p:cNvPicPr>
          <p:nvPr userDrawn="1"/>
        </p:nvPicPr>
        <p:blipFill>
          <a:blip r:embed="rId12" cstate="email">
            <a:lum bright="-70000" contrast="-60000"/>
            <a:extLst>
              <a:ext uri="{28A0092B-C50C-407E-A947-70E740481C1C}">
                <a14:useLocalDpi xmlns:a14="http://schemas.microsoft.com/office/drawing/2010/main"/>
              </a:ext>
            </a:extLst>
          </a:blip>
          <a:srcRect r="885" b="7921"/>
          <a:stretch>
            <a:fillRect/>
          </a:stretch>
        </p:blipFill>
        <p:spPr bwMode="auto">
          <a:xfrm>
            <a:off x="609600" y="1752600"/>
            <a:ext cx="7924800" cy="4113213"/>
          </a:xfrm>
          <a:prstGeom prst="rect">
            <a:avLst/>
          </a:prstGeom>
          <a:noFill/>
          <a:ln w="9525">
            <a:noFill/>
            <a:miter lim="800000"/>
            <a:headEnd/>
            <a:tailEnd/>
          </a:ln>
        </p:spPr>
      </p:pic>
      <p:sp>
        <p:nvSpPr>
          <p:cNvPr id="1050" name="AutoShape 26"/>
          <p:cNvSpPr>
            <a:spLocks noChangeArrowheads="1"/>
          </p:cNvSpPr>
          <p:nvPr userDrawn="1"/>
        </p:nvSpPr>
        <p:spPr bwMode="auto">
          <a:xfrm>
            <a:off x="6096000" y="4343400"/>
            <a:ext cx="228600" cy="228600"/>
          </a:xfrm>
          <a:prstGeom prst="star4">
            <a:avLst>
              <a:gd name="adj" fmla="val 12500"/>
            </a:avLst>
          </a:prstGeom>
          <a:solidFill>
            <a:srgbClr val="FF0000"/>
          </a:solidFill>
          <a:ln w="28575">
            <a:solidFill>
              <a:schemeClr val="tx1"/>
            </a:solidFill>
            <a:miter lim="800000"/>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57" name="AutoShape 33"/>
          <p:cNvSpPr>
            <a:spLocks noChangeArrowheads="1"/>
          </p:cNvSpPr>
          <p:nvPr userDrawn="1"/>
        </p:nvSpPr>
        <p:spPr bwMode="auto">
          <a:xfrm>
            <a:off x="6172200" y="3657600"/>
            <a:ext cx="152400" cy="152400"/>
          </a:xfrm>
          <a:prstGeom prst="star5">
            <a:avLst/>
          </a:prstGeom>
          <a:gradFill rotWithShape="0">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61" name="AutoShape 37"/>
          <p:cNvSpPr>
            <a:spLocks noChangeArrowheads="1"/>
          </p:cNvSpPr>
          <p:nvPr userDrawn="1"/>
        </p:nvSpPr>
        <p:spPr bwMode="auto">
          <a:xfrm>
            <a:off x="6019800" y="4648200"/>
            <a:ext cx="152400" cy="152400"/>
          </a:xfrm>
          <a:prstGeom prst="star5">
            <a:avLst/>
          </a:prstGeom>
          <a:gradFill rotWithShape="0">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62" name="AutoShape 38"/>
          <p:cNvSpPr>
            <a:spLocks noChangeArrowheads="1"/>
          </p:cNvSpPr>
          <p:nvPr userDrawn="1"/>
        </p:nvSpPr>
        <p:spPr bwMode="auto">
          <a:xfrm>
            <a:off x="7620000" y="5029200"/>
            <a:ext cx="152400" cy="152400"/>
          </a:xfrm>
          <a:prstGeom prst="star5">
            <a:avLst/>
          </a:prstGeom>
          <a:gradFill rotWithShape="0">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B65B00"/>
                </a:solidFill>
                <a:effectLst/>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B65B00"/>
                </a:solidFill>
                <a:effectLst/>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rgbClr val="B65B00"/>
                </a:solidFill>
                <a:effectLst/>
                <a:latin typeface="Times New Roman" pitchFamily="18" charset="0"/>
              </a:defRPr>
            </a:lvl1pPr>
          </a:lstStyle>
          <a:p>
            <a:pPr fontAlgn="base">
              <a:spcBef>
                <a:spcPct val="0"/>
              </a:spcBef>
              <a:spcAft>
                <a:spcPct val="0"/>
              </a:spcAft>
              <a:defRPr/>
            </a:pPr>
            <a:fld id="{C2501E6A-07A4-43C2-9072-627E8EBCFC1F}" type="slidenum">
              <a:rPr lang="en-US"/>
              <a:pPr fontAlgn="base">
                <a:spcBef>
                  <a:spcPct val="0"/>
                </a:spcBef>
                <a:spcAft>
                  <a:spcPct val="0"/>
                </a:spcAft>
                <a:defRPr/>
              </a:pPr>
              <a:t>‹#›</a:t>
            </a:fld>
            <a:endParaRPr lang="en-US"/>
          </a:p>
        </p:txBody>
      </p:sp>
      <p:sp>
        <p:nvSpPr>
          <p:cNvPr id="1031" name="Line 7"/>
          <p:cNvSpPr>
            <a:spLocks noChangeShapeType="1"/>
          </p:cNvSpPr>
          <p:nvPr userDrawn="1"/>
        </p:nvSpPr>
        <p:spPr bwMode="auto">
          <a:xfrm>
            <a:off x="2895600" y="1371600"/>
            <a:ext cx="5791200" cy="0"/>
          </a:xfrm>
          <a:prstGeom prst="line">
            <a:avLst/>
          </a:prstGeom>
          <a:noFill/>
          <a:ln w="25400">
            <a:solidFill>
              <a:srgbClr val="FFFFCC"/>
            </a:solidFill>
            <a:round/>
            <a:headEnd/>
            <a:tailEnd/>
          </a:ln>
          <a:effectLst/>
        </p:spPr>
        <p:txBody>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grpSp>
        <p:nvGrpSpPr>
          <p:cNvPr id="3" name="Group 40"/>
          <p:cNvGrpSpPr>
            <a:grpSpLocks/>
          </p:cNvGrpSpPr>
          <p:nvPr userDrawn="1"/>
        </p:nvGrpSpPr>
        <p:grpSpPr bwMode="auto">
          <a:xfrm>
            <a:off x="228600" y="228600"/>
            <a:ext cx="2533650" cy="1925638"/>
            <a:chOff x="144" y="144"/>
            <a:chExt cx="1596" cy="1213"/>
          </a:xfrm>
        </p:grpSpPr>
        <p:sp>
          <p:nvSpPr>
            <p:cNvPr id="1065" name="Oval 41"/>
            <p:cNvSpPr>
              <a:spLocks noChangeArrowheads="1"/>
            </p:cNvSpPr>
            <p:nvPr/>
          </p:nvSpPr>
          <p:spPr bwMode="auto">
            <a:xfrm>
              <a:off x="144" y="227"/>
              <a:ext cx="1596" cy="1130"/>
            </a:xfrm>
            <a:prstGeom prst="ellipse">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w="57150">
              <a:solidFill>
                <a:srgbClr val="000000"/>
              </a:solidFill>
              <a:round/>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graphicFrame>
          <p:nvGraphicFramePr>
            <p:cNvPr id="1026" name="Object 42"/>
            <p:cNvGraphicFramePr>
              <a:graphicFrameLocks noChangeAspect="1"/>
            </p:cNvGraphicFramePr>
            <p:nvPr/>
          </p:nvGraphicFramePr>
          <p:xfrm>
            <a:off x="912" y="162"/>
            <a:ext cx="206" cy="126"/>
          </p:xfrm>
          <a:graphic>
            <a:graphicData uri="http://schemas.openxmlformats.org/presentationml/2006/ole">
              <mc:AlternateContent xmlns:mc="http://schemas.openxmlformats.org/markup-compatibility/2006">
                <mc:Choice xmlns:v="urn:schemas-microsoft-com:vml" Requires="v">
                  <p:oleObj spid="_x0000_s3077" r:id="rId13" imgW="1243584" imgH="786384" progId="">
                    <p:embed/>
                  </p:oleObj>
                </mc:Choice>
                <mc:Fallback>
                  <p:oleObj r:id="rId13" imgW="1243584" imgH="786384" progId="">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2" y="162"/>
                          <a:ext cx="206" cy="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7" name="Rectangle 43"/>
            <p:cNvSpPr>
              <a:spLocks noChangeArrowheads="1"/>
            </p:cNvSpPr>
            <p:nvPr/>
          </p:nvSpPr>
          <p:spPr bwMode="auto">
            <a:xfrm>
              <a:off x="555" y="144"/>
              <a:ext cx="1077" cy="384"/>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1600" b="1">
                  <a:solidFill>
                    <a:srgbClr val="CCECFF"/>
                  </a:solidFill>
                  <a:effectLst>
                    <a:outerShdw blurRad="38100" dist="38100" dir="2700000" algn="tl">
                      <a:srgbClr val="000000"/>
                    </a:outerShdw>
                  </a:effectLst>
                  <a:latin typeface="Amerigo BT" pitchFamily="34" charset="0"/>
                </a:rPr>
                <a:t>  </a:t>
              </a:r>
              <a:r>
                <a:rPr lang="en-US" sz="900" b="1">
                  <a:solidFill>
                    <a:srgbClr val="99CCFF"/>
                  </a:solidFill>
                  <a:effectLst>
                    <a:outerShdw blurRad="38100" dist="38100" dir="2700000" algn="tl">
                      <a:srgbClr val="000000"/>
                    </a:outerShdw>
                  </a:effectLst>
                  <a:latin typeface="Amerigo BT" pitchFamily="34" charset="0"/>
                </a:rPr>
                <a:t>Alaska</a:t>
              </a:r>
            </a:p>
            <a:p>
              <a:pPr eaLnBrk="0" fontAlgn="base" hangingPunct="0">
                <a:spcBef>
                  <a:spcPct val="0"/>
                </a:spcBef>
                <a:spcAft>
                  <a:spcPct val="0"/>
                </a:spcAft>
                <a:defRPr/>
              </a:pPr>
              <a:r>
                <a:rPr lang="en-US" sz="900" b="1">
                  <a:solidFill>
                    <a:srgbClr val="99CCFF"/>
                  </a:solidFill>
                  <a:effectLst>
                    <a:outerShdw blurRad="38100" dist="38100" dir="2700000" algn="tl">
                      <a:srgbClr val="000000"/>
                    </a:outerShdw>
                  </a:effectLst>
                  <a:latin typeface="Amerigo BT" pitchFamily="34" charset="0"/>
                </a:rPr>
                <a:t>Healthcare System </a:t>
              </a:r>
            </a:p>
            <a:p>
              <a:pPr eaLnBrk="0" fontAlgn="base" hangingPunct="0">
                <a:spcBef>
                  <a:spcPct val="0"/>
                </a:spcBef>
                <a:spcAft>
                  <a:spcPct val="0"/>
                </a:spcAft>
                <a:defRPr/>
              </a:pPr>
              <a:r>
                <a:rPr lang="en-US" sz="900" b="1">
                  <a:solidFill>
                    <a:srgbClr val="99CCFF"/>
                  </a:solidFill>
                  <a:effectLst>
                    <a:outerShdw blurRad="38100" dist="38100" dir="2700000" algn="tl">
                      <a:srgbClr val="000000"/>
                    </a:outerShdw>
                  </a:effectLst>
                  <a:latin typeface="Amerigo BT" pitchFamily="34" charset="0"/>
                </a:rPr>
                <a:t>&amp; Regional Office</a:t>
              </a:r>
            </a:p>
          </p:txBody>
        </p:sp>
        <p:sp>
          <p:nvSpPr>
            <p:cNvPr id="1068" name="Freeform 44"/>
            <p:cNvSpPr>
              <a:spLocks noEditPoints="1"/>
            </p:cNvSpPr>
            <p:nvPr/>
          </p:nvSpPr>
          <p:spPr bwMode="auto">
            <a:xfrm rot="-496747">
              <a:off x="1087" y="488"/>
              <a:ext cx="202" cy="160"/>
            </a:xfrm>
            <a:custGeom>
              <a:avLst/>
              <a:gdLst/>
              <a:ahLst/>
              <a:cxnLst>
                <a:cxn ang="0">
                  <a:pos x="263" y="820"/>
                </a:cxn>
                <a:cxn ang="0">
                  <a:pos x="327" y="622"/>
                </a:cxn>
                <a:cxn ang="0">
                  <a:pos x="164" y="489"/>
                </a:cxn>
                <a:cxn ang="0">
                  <a:pos x="0" y="620"/>
                </a:cxn>
                <a:cxn ang="0">
                  <a:pos x="67" y="820"/>
                </a:cxn>
                <a:cxn ang="0">
                  <a:pos x="534" y="1454"/>
                </a:cxn>
                <a:cxn ang="0">
                  <a:pos x="587" y="1412"/>
                </a:cxn>
                <a:cxn ang="0">
                  <a:pos x="567" y="1340"/>
                </a:cxn>
                <a:cxn ang="0">
                  <a:pos x="497" y="1339"/>
                </a:cxn>
                <a:cxn ang="0">
                  <a:pos x="477" y="1411"/>
                </a:cxn>
                <a:cxn ang="0">
                  <a:pos x="534" y="1454"/>
                </a:cxn>
                <a:cxn ang="0">
                  <a:pos x="1222" y="2069"/>
                </a:cxn>
                <a:cxn ang="0">
                  <a:pos x="1285" y="1870"/>
                </a:cxn>
                <a:cxn ang="0">
                  <a:pos x="1121" y="1738"/>
                </a:cxn>
                <a:cxn ang="0">
                  <a:pos x="958" y="1869"/>
                </a:cxn>
                <a:cxn ang="0">
                  <a:pos x="1024" y="2069"/>
                </a:cxn>
                <a:cxn ang="0">
                  <a:pos x="1647" y="2135"/>
                </a:cxn>
                <a:cxn ang="0">
                  <a:pos x="1700" y="2091"/>
                </a:cxn>
                <a:cxn ang="0">
                  <a:pos x="1680" y="2019"/>
                </a:cxn>
                <a:cxn ang="0">
                  <a:pos x="1610" y="2018"/>
                </a:cxn>
                <a:cxn ang="0">
                  <a:pos x="1590" y="2090"/>
                </a:cxn>
                <a:cxn ang="0">
                  <a:pos x="1647" y="2135"/>
                </a:cxn>
                <a:cxn ang="0">
                  <a:pos x="1629" y="2701"/>
                </a:cxn>
                <a:cxn ang="0">
                  <a:pos x="1693" y="2503"/>
                </a:cxn>
                <a:cxn ang="0">
                  <a:pos x="1529" y="2370"/>
                </a:cxn>
                <a:cxn ang="0">
                  <a:pos x="1366" y="2500"/>
                </a:cxn>
                <a:cxn ang="0">
                  <a:pos x="1432" y="2701"/>
                </a:cxn>
                <a:cxn ang="0">
                  <a:pos x="2206" y="2837"/>
                </a:cxn>
                <a:cxn ang="0">
                  <a:pos x="2261" y="2794"/>
                </a:cxn>
                <a:cxn ang="0">
                  <a:pos x="2240" y="2722"/>
                </a:cxn>
                <a:cxn ang="0">
                  <a:pos x="2171" y="2721"/>
                </a:cxn>
                <a:cxn ang="0">
                  <a:pos x="2151" y="2793"/>
                </a:cxn>
                <a:cxn ang="0">
                  <a:pos x="2206" y="2837"/>
                </a:cxn>
                <a:cxn ang="0">
                  <a:pos x="2577" y="2295"/>
                </a:cxn>
                <a:cxn ang="0">
                  <a:pos x="2639" y="2098"/>
                </a:cxn>
                <a:cxn ang="0">
                  <a:pos x="2477" y="1965"/>
                </a:cxn>
                <a:cxn ang="0">
                  <a:pos x="2314" y="2095"/>
                </a:cxn>
                <a:cxn ang="0">
                  <a:pos x="2380" y="2295"/>
                </a:cxn>
                <a:cxn ang="0">
                  <a:pos x="3040" y="322"/>
                </a:cxn>
                <a:cxn ang="0">
                  <a:pos x="3110" y="267"/>
                </a:cxn>
                <a:cxn ang="0">
                  <a:pos x="3084" y="174"/>
                </a:cxn>
                <a:cxn ang="0">
                  <a:pos x="2994" y="170"/>
                </a:cxn>
                <a:cxn ang="0">
                  <a:pos x="2968" y="263"/>
                </a:cxn>
                <a:cxn ang="0">
                  <a:pos x="3040" y="322"/>
                </a:cxn>
              </a:cxnLst>
              <a:rect l="0" t="0" r="r" b="b"/>
              <a:pathLst>
                <a:path w="3250" h="2921">
                  <a:moveTo>
                    <a:pt x="164" y="736"/>
                  </a:moveTo>
                  <a:lnTo>
                    <a:pt x="263" y="820"/>
                  </a:lnTo>
                  <a:lnTo>
                    <a:pt x="218" y="694"/>
                  </a:lnTo>
                  <a:lnTo>
                    <a:pt x="327" y="622"/>
                  </a:lnTo>
                  <a:lnTo>
                    <a:pt x="198" y="622"/>
                  </a:lnTo>
                  <a:lnTo>
                    <a:pt x="164" y="489"/>
                  </a:lnTo>
                  <a:lnTo>
                    <a:pt x="128" y="620"/>
                  </a:lnTo>
                  <a:lnTo>
                    <a:pt x="0" y="620"/>
                  </a:lnTo>
                  <a:lnTo>
                    <a:pt x="109" y="692"/>
                  </a:lnTo>
                  <a:lnTo>
                    <a:pt x="67" y="820"/>
                  </a:lnTo>
                  <a:lnTo>
                    <a:pt x="164" y="736"/>
                  </a:lnTo>
                  <a:close/>
                  <a:moveTo>
                    <a:pt x="534" y="1454"/>
                  </a:moveTo>
                  <a:lnTo>
                    <a:pt x="633" y="1539"/>
                  </a:lnTo>
                  <a:lnTo>
                    <a:pt x="587" y="1412"/>
                  </a:lnTo>
                  <a:lnTo>
                    <a:pt x="696" y="1340"/>
                  </a:lnTo>
                  <a:lnTo>
                    <a:pt x="567" y="1340"/>
                  </a:lnTo>
                  <a:lnTo>
                    <a:pt x="532" y="1207"/>
                  </a:lnTo>
                  <a:lnTo>
                    <a:pt x="497" y="1339"/>
                  </a:lnTo>
                  <a:lnTo>
                    <a:pt x="370" y="1339"/>
                  </a:lnTo>
                  <a:lnTo>
                    <a:pt x="477" y="1411"/>
                  </a:lnTo>
                  <a:lnTo>
                    <a:pt x="435" y="1539"/>
                  </a:lnTo>
                  <a:lnTo>
                    <a:pt x="534" y="1454"/>
                  </a:lnTo>
                  <a:close/>
                  <a:moveTo>
                    <a:pt x="1122" y="1985"/>
                  </a:moveTo>
                  <a:lnTo>
                    <a:pt x="1222" y="2069"/>
                  </a:lnTo>
                  <a:lnTo>
                    <a:pt x="1177" y="1942"/>
                  </a:lnTo>
                  <a:lnTo>
                    <a:pt x="1285" y="1870"/>
                  </a:lnTo>
                  <a:lnTo>
                    <a:pt x="1156" y="1870"/>
                  </a:lnTo>
                  <a:lnTo>
                    <a:pt x="1121" y="1738"/>
                  </a:lnTo>
                  <a:lnTo>
                    <a:pt x="1087" y="1869"/>
                  </a:lnTo>
                  <a:lnTo>
                    <a:pt x="958" y="1869"/>
                  </a:lnTo>
                  <a:lnTo>
                    <a:pt x="1067" y="1941"/>
                  </a:lnTo>
                  <a:lnTo>
                    <a:pt x="1024" y="2069"/>
                  </a:lnTo>
                  <a:lnTo>
                    <a:pt x="1122" y="1985"/>
                  </a:lnTo>
                  <a:close/>
                  <a:moveTo>
                    <a:pt x="1647" y="2135"/>
                  </a:moveTo>
                  <a:lnTo>
                    <a:pt x="1746" y="2218"/>
                  </a:lnTo>
                  <a:lnTo>
                    <a:pt x="1700" y="2091"/>
                  </a:lnTo>
                  <a:lnTo>
                    <a:pt x="1807" y="2019"/>
                  </a:lnTo>
                  <a:lnTo>
                    <a:pt x="1680" y="2019"/>
                  </a:lnTo>
                  <a:lnTo>
                    <a:pt x="1645" y="1887"/>
                  </a:lnTo>
                  <a:lnTo>
                    <a:pt x="1610" y="2018"/>
                  </a:lnTo>
                  <a:lnTo>
                    <a:pt x="1483" y="2018"/>
                  </a:lnTo>
                  <a:lnTo>
                    <a:pt x="1590" y="2090"/>
                  </a:lnTo>
                  <a:lnTo>
                    <a:pt x="1548" y="2218"/>
                  </a:lnTo>
                  <a:lnTo>
                    <a:pt x="1647" y="2135"/>
                  </a:lnTo>
                  <a:close/>
                  <a:moveTo>
                    <a:pt x="1530" y="2617"/>
                  </a:moveTo>
                  <a:lnTo>
                    <a:pt x="1629" y="2701"/>
                  </a:lnTo>
                  <a:lnTo>
                    <a:pt x="1583" y="2575"/>
                  </a:lnTo>
                  <a:lnTo>
                    <a:pt x="1693" y="2503"/>
                  </a:lnTo>
                  <a:lnTo>
                    <a:pt x="1563" y="2503"/>
                  </a:lnTo>
                  <a:lnTo>
                    <a:pt x="1529" y="2370"/>
                  </a:lnTo>
                  <a:lnTo>
                    <a:pt x="1493" y="2500"/>
                  </a:lnTo>
                  <a:lnTo>
                    <a:pt x="1366" y="2500"/>
                  </a:lnTo>
                  <a:lnTo>
                    <a:pt x="1473" y="2572"/>
                  </a:lnTo>
                  <a:lnTo>
                    <a:pt x="1432" y="2701"/>
                  </a:lnTo>
                  <a:lnTo>
                    <a:pt x="1530" y="2617"/>
                  </a:lnTo>
                  <a:close/>
                  <a:moveTo>
                    <a:pt x="2206" y="2837"/>
                  </a:moveTo>
                  <a:lnTo>
                    <a:pt x="2306" y="2921"/>
                  </a:lnTo>
                  <a:lnTo>
                    <a:pt x="2261" y="2794"/>
                  </a:lnTo>
                  <a:lnTo>
                    <a:pt x="2369" y="2722"/>
                  </a:lnTo>
                  <a:lnTo>
                    <a:pt x="2240" y="2722"/>
                  </a:lnTo>
                  <a:lnTo>
                    <a:pt x="2206" y="2590"/>
                  </a:lnTo>
                  <a:lnTo>
                    <a:pt x="2171" y="2721"/>
                  </a:lnTo>
                  <a:lnTo>
                    <a:pt x="2043" y="2721"/>
                  </a:lnTo>
                  <a:lnTo>
                    <a:pt x="2151" y="2793"/>
                  </a:lnTo>
                  <a:lnTo>
                    <a:pt x="2110" y="2921"/>
                  </a:lnTo>
                  <a:lnTo>
                    <a:pt x="2206" y="2837"/>
                  </a:lnTo>
                  <a:close/>
                  <a:moveTo>
                    <a:pt x="2478" y="2212"/>
                  </a:moveTo>
                  <a:lnTo>
                    <a:pt x="2577" y="2295"/>
                  </a:lnTo>
                  <a:lnTo>
                    <a:pt x="2532" y="2170"/>
                  </a:lnTo>
                  <a:lnTo>
                    <a:pt x="2639" y="2098"/>
                  </a:lnTo>
                  <a:lnTo>
                    <a:pt x="2511" y="2098"/>
                  </a:lnTo>
                  <a:lnTo>
                    <a:pt x="2477" y="1965"/>
                  </a:lnTo>
                  <a:lnTo>
                    <a:pt x="2442" y="2095"/>
                  </a:lnTo>
                  <a:lnTo>
                    <a:pt x="2314" y="2095"/>
                  </a:lnTo>
                  <a:lnTo>
                    <a:pt x="2422" y="2167"/>
                  </a:lnTo>
                  <a:lnTo>
                    <a:pt x="2380" y="2295"/>
                  </a:lnTo>
                  <a:lnTo>
                    <a:pt x="2478" y="2212"/>
                  </a:lnTo>
                  <a:close/>
                  <a:moveTo>
                    <a:pt x="3040" y="322"/>
                  </a:moveTo>
                  <a:lnTo>
                    <a:pt x="3169" y="431"/>
                  </a:lnTo>
                  <a:lnTo>
                    <a:pt x="3110" y="267"/>
                  </a:lnTo>
                  <a:lnTo>
                    <a:pt x="3250" y="174"/>
                  </a:lnTo>
                  <a:lnTo>
                    <a:pt x="3084" y="174"/>
                  </a:lnTo>
                  <a:lnTo>
                    <a:pt x="3039" y="0"/>
                  </a:lnTo>
                  <a:lnTo>
                    <a:pt x="2994" y="170"/>
                  </a:lnTo>
                  <a:lnTo>
                    <a:pt x="2828" y="170"/>
                  </a:lnTo>
                  <a:lnTo>
                    <a:pt x="2968" y="263"/>
                  </a:lnTo>
                  <a:lnTo>
                    <a:pt x="2914" y="431"/>
                  </a:lnTo>
                  <a:lnTo>
                    <a:pt x="3040" y="322"/>
                  </a:lnTo>
                  <a:close/>
                </a:path>
              </a:pathLst>
            </a:custGeom>
            <a:solidFill>
              <a:srgbClr val="FFCC00"/>
            </a:solidFill>
            <a:ln w="9525">
              <a:solidFill>
                <a:srgbClr val="FFCC00"/>
              </a:solidFill>
              <a:round/>
              <a:headEnd/>
              <a:tailEnd/>
            </a:ln>
          </p:spPr>
          <p:txBody>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grpSp>
          <p:nvGrpSpPr>
            <p:cNvPr id="4" name="Group 45"/>
            <p:cNvGrpSpPr>
              <a:grpSpLocks/>
            </p:cNvGrpSpPr>
            <p:nvPr/>
          </p:nvGrpSpPr>
          <p:grpSpPr bwMode="auto">
            <a:xfrm>
              <a:off x="384" y="528"/>
              <a:ext cx="1087" cy="475"/>
              <a:chOff x="1584" y="1514"/>
              <a:chExt cx="2579" cy="1163"/>
            </a:xfrm>
          </p:grpSpPr>
          <p:sp>
            <p:nvSpPr>
              <p:cNvPr id="1070" name="Freeform 46"/>
              <p:cNvSpPr>
                <a:spLocks/>
              </p:cNvSpPr>
              <p:nvPr/>
            </p:nvSpPr>
            <p:spPr bwMode="auto">
              <a:xfrm>
                <a:off x="1584" y="1632"/>
                <a:ext cx="2373" cy="597"/>
              </a:xfrm>
              <a:custGeom>
                <a:avLst/>
                <a:gdLst/>
                <a:ahLst/>
                <a:cxnLst>
                  <a:cxn ang="0">
                    <a:pos x="0" y="492"/>
                  </a:cxn>
                  <a:cxn ang="0">
                    <a:pos x="224" y="325"/>
                  </a:cxn>
                  <a:cxn ang="0">
                    <a:pos x="324" y="258"/>
                  </a:cxn>
                  <a:cxn ang="0">
                    <a:pos x="380" y="224"/>
                  </a:cxn>
                  <a:cxn ang="0">
                    <a:pos x="402" y="447"/>
                  </a:cxn>
                  <a:cxn ang="0">
                    <a:pos x="480" y="548"/>
                  </a:cxn>
                  <a:cxn ang="0">
                    <a:pos x="570" y="470"/>
                  </a:cxn>
                  <a:cxn ang="0">
                    <a:pos x="614" y="403"/>
                  </a:cxn>
                  <a:cxn ang="0">
                    <a:pos x="648" y="347"/>
                  </a:cxn>
                  <a:cxn ang="0">
                    <a:pos x="715" y="235"/>
                  </a:cxn>
                  <a:cxn ang="0">
                    <a:pos x="748" y="113"/>
                  </a:cxn>
                  <a:cxn ang="0">
                    <a:pos x="849" y="1"/>
                  </a:cxn>
                  <a:cxn ang="0">
                    <a:pos x="893" y="124"/>
                  </a:cxn>
                  <a:cxn ang="0">
                    <a:pos x="960" y="258"/>
                  </a:cxn>
                  <a:cxn ang="0">
                    <a:pos x="1016" y="213"/>
                  </a:cxn>
                  <a:cxn ang="0">
                    <a:pos x="1083" y="124"/>
                  </a:cxn>
                  <a:cxn ang="0">
                    <a:pos x="1239" y="313"/>
                  </a:cxn>
                  <a:cxn ang="0">
                    <a:pos x="1384" y="358"/>
                  </a:cxn>
                  <a:cxn ang="0">
                    <a:pos x="1462" y="347"/>
                  </a:cxn>
                  <a:cxn ang="0">
                    <a:pos x="1541" y="269"/>
                  </a:cxn>
                  <a:cxn ang="0">
                    <a:pos x="1608" y="224"/>
                  </a:cxn>
                  <a:cxn ang="0">
                    <a:pos x="1641" y="202"/>
                  </a:cxn>
                  <a:cxn ang="0">
                    <a:pos x="1719" y="247"/>
                  </a:cxn>
                  <a:cxn ang="0">
                    <a:pos x="1786" y="336"/>
                  </a:cxn>
                  <a:cxn ang="0">
                    <a:pos x="1954" y="392"/>
                  </a:cxn>
                  <a:cxn ang="0">
                    <a:pos x="1987" y="414"/>
                  </a:cxn>
                  <a:cxn ang="0">
                    <a:pos x="2054" y="313"/>
                  </a:cxn>
                  <a:cxn ang="0">
                    <a:pos x="2099" y="291"/>
                  </a:cxn>
                  <a:cxn ang="0">
                    <a:pos x="2132" y="247"/>
                  </a:cxn>
                  <a:cxn ang="0">
                    <a:pos x="2166" y="213"/>
                  </a:cxn>
                  <a:cxn ang="0">
                    <a:pos x="2233" y="291"/>
                  </a:cxn>
                  <a:cxn ang="0">
                    <a:pos x="2255" y="369"/>
                  </a:cxn>
                  <a:cxn ang="0">
                    <a:pos x="2277" y="392"/>
                  </a:cxn>
                  <a:cxn ang="0">
                    <a:pos x="2322" y="470"/>
                  </a:cxn>
                  <a:cxn ang="0">
                    <a:pos x="2367" y="526"/>
                  </a:cxn>
                </a:cxnLst>
                <a:rect l="0" t="0" r="r" b="b"/>
                <a:pathLst>
                  <a:path w="2373" h="548">
                    <a:moveTo>
                      <a:pt x="0" y="492"/>
                    </a:moveTo>
                    <a:cubicBezTo>
                      <a:pt x="83" y="409"/>
                      <a:pt x="118" y="377"/>
                      <a:pt x="224" y="325"/>
                    </a:cubicBezTo>
                    <a:cubicBezTo>
                      <a:pt x="254" y="293"/>
                      <a:pt x="284" y="277"/>
                      <a:pt x="324" y="258"/>
                    </a:cubicBezTo>
                    <a:cubicBezTo>
                      <a:pt x="341" y="240"/>
                      <a:pt x="373" y="202"/>
                      <a:pt x="380" y="224"/>
                    </a:cubicBezTo>
                    <a:cubicBezTo>
                      <a:pt x="407" y="310"/>
                      <a:pt x="376" y="369"/>
                      <a:pt x="402" y="447"/>
                    </a:cubicBezTo>
                    <a:cubicBezTo>
                      <a:pt x="413" y="479"/>
                      <a:pt x="461" y="522"/>
                      <a:pt x="480" y="548"/>
                    </a:cubicBezTo>
                    <a:cubicBezTo>
                      <a:pt x="528" y="532"/>
                      <a:pt x="533" y="506"/>
                      <a:pt x="570" y="470"/>
                    </a:cubicBezTo>
                    <a:cubicBezTo>
                      <a:pt x="596" y="389"/>
                      <a:pt x="559" y="487"/>
                      <a:pt x="614" y="403"/>
                    </a:cubicBezTo>
                    <a:cubicBezTo>
                      <a:pt x="668" y="321"/>
                      <a:pt x="581" y="411"/>
                      <a:pt x="648" y="347"/>
                    </a:cubicBezTo>
                    <a:cubicBezTo>
                      <a:pt x="662" y="290"/>
                      <a:pt x="683" y="282"/>
                      <a:pt x="715" y="235"/>
                    </a:cubicBezTo>
                    <a:cubicBezTo>
                      <a:pt x="725" y="194"/>
                      <a:pt x="723" y="147"/>
                      <a:pt x="748" y="113"/>
                    </a:cubicBezTo>
                    <a:cubicBezTo>
                      <a:pt x="769" y="84"/>
                      <a:pt x="823" y="26"/>
                      <a:pt x="849" y="1"/>
                    </a:cubicBezTo>
                    <a:cubicBezTo>
                      <a:pt x="913" y="65"/>
                      <a:pt x="862" y="0"/>
                      <a:pt x="893" y="124"/>
                    </a:cubicBezTo>
                    <a:cubicBezTo>
                      <a:pt x="902" y="159"/>
                      <a:pt x="936" y="232"/>
                      <a:pt x="960" y="258"/>
                    </a:cubicBezTo>
                    <a:cubicBezTo>
                      <a:pt x="977" y="241"/>
                      <a:pt x="999" y="230"/>
                      <a:pt x="1016" y="213"/>
                    </a:cubicBezTo>
                    <a:cubicBezTo>
                      <a:pt x="1040" y="189"/>
                      <a:pt x="1064" y="152"/>
                      <a:pt x="1083" y="124"/>
                    </a:cubicBezTo>
                    <a:cubicBezTo>
                      <a:pt x="1126" y="189"/>
                      <a:pt x="1160" y="277"/>
                      <a:pt x="1239" y="313"/>
                    </a:cubicBezTo>
                    <a:cubicBezTo>
                      <a:pt x="1285" y="334"/>
                      <a:pt x="1336" y="342"/>
                      <a:pt x="1384" y="358"/>
                    </a:cubicBezTo>
                    <a:cubicBezTo>
                      <a:pt x="1410" y="354"/>
                      <a:pt x="1437" y="354"/>
                      <a:pt x="1462" y="347"/>
                    </a:cubicBezTo>
                    <a:cubicBezTo>
                      <a:pt x="1503" y="335"/>
                      <a:pt x="1509" y="293"/>
                      <a:pt x="1541" y="269"/>
                    </a:cubicBezTo>
                    <a:cubicBezTo>
                      <a:pt x="1563" y="253"/>
                      <a:pt x="1586" y="239"/>
                      <a:pt x="1608" y="224"/>
                    </a:cubicBezTo>
                    <a:cubicBezTo>
                      <a:pt x="1619" y="217"/>
                      <a:pt x="1641" y="202"/>
                      <a:pt x="1641" y="202"/>
                    </a:cubicBezTo>
                    <a:cubicBezTo>
                      <a:pt x="1686" y="220"/>
                      <a:pt x="1694" y="214"/>
                      <a:pt x="1719" y="247"/>
                    </a:cubicBezTo>
                    <a:cubicBezTo>
                      <a:pt x="1741" y="277"/>
                      <a:pt x="1754" y="318"/>
                      <a:pt x="1786" y="336"/>
                    </a:cubicBezTo>
                    <a:cubicBezTo>
                      <a:pt x="1845" y="369"/>
                      <a:pt x="1889" y="375"/>
                      <a:pt x="1954" y="392"/>
                    </a:cubicBezTo>
                    <a:cubicBezTo>
                      <a:pt x="1965" y="399"/>
                      <a:pt x="1976" y="421"/>
                      <a:pt x="1987" y="414"/>
                    </a:cubicBezTo>
                    <a:cubicBezTo>
                      <a:pt x="2022" y="394"/>
                      <a:pt x="2018" y="331"/>
                      <a:pt x="2054" y="313"/>
                    </a:cubicBezTo>
                    <a:cubicBezTo>
                      <a:pt x="2069" y="306"/>
                      <a:pt x="2084" y="298"/>
                      <a:pt x="2099" y="291"/>
                    </a:cubicBezTo>
                    <a:cubicBezTo>
                      <a:pt x="2110" y="276"/>
                      <a:pt x="2120" y="261"/>
                      <a:pt x="2132" y="247"/>
                    </a:cubicBezTo>
                    <a:cubicBezTo>
                      <a:pt x="2142" y="235"/>
                      <a:pt x="2151" y="209"/>
                      <a:pt x="2166" y="213"/>
                    </a:cubicBezTo>
                    <a:cubicBezTo>
                      <a:pt x="2199" y="222"/>
                      <a:pt x="2208" y="267"/>
                      <a:pt x="2233" y="291"/>
                    </a:cubicBezTo>
                    <a:cubicBezTo>
                      <a:pt x="2240" y="317"/>
                      <a:pt x="2244" y="344"/>
                      <a:pt x="2255" y="369"/>
                    </a:cubicBezTo>
                    <a:cubicBezTo>
                      <a:pt x="2259" y="379"/>
                      <a:pt x="2271" y="383"/>
                      <a:pt x="2277" y="392"/>
                    </a:cubicBezTo>
                    <a:cubicBezTo>
                      <a:pt x="2306" y="435"/>
                      <a:pt x="2291" y="432"/>
                      <a:pt x="2322" y="470"/>
                    </a:cubicBezTo>
                    <a:cubicBezTo>
                      <a:pt x="2373" y="533"/>
                      <a:pt x="2341" y="476"/>
                      <a:pt x="2367" y="526"/>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1" name="Freeform 47" descr="50%"/>
              <p:cNvSpPr>
                <a:spLocks/>
              </p:cNvSpPr>
              <p:nvPr/>
            </p:nvSpPr>
            <p:spPr bwMode="auto">
              <a:xfrm>
                <a:off x="2400" y="1680"/>
                <a:ext cx="244" cy="492"/>
              </a:xfrm>
              <a:custGeom>
                <a:avLst/>
                <a:gdLst/>
                <a:ahLst/>
                <a:cxnLst>
                  <a:cxn ang="0">
                    <a:pos x="42" y="0"/>
                  </a:cxn>
                  <a:cxn ang="0">
                    <a:pos x="30" y="101"/>
                  </a:cxn>
                  <a:cxn ang="0">
                    <a:pos x="8" y="190"/>
                  </a:cxn>
                  <a:cxn ang="0">
                    <a:pos x="42" y="201"/>
                  </a:cxn>
                  <a:cxn ang="0">
                    <a:pos x="64" y="224"/>
                  </a:cxn>
                  <a:cxn ang="0">
                    <a:pos x="209" y="469"/>
                  </a:cxn>
                  <a:cxn ang="0">
                    <a:pos x="209" y="369"/>
                  </a:cxn>
                  <a:cxn ang="0">
                    <a:pos x="164" y="313"/>
                  </a:cxn>
                  <a:cxn ang="0">
                    <a:pos x="209" y="324"/>
                  </a:cxn>
                  <a:cxn ang="0">
                    <a:pos x="231" y="357"/>
                  </a:cxn>
                  <a:cxn ang="0">
                    <a:pos x="198" y="324"/>
                  </a:cxn>
                  <a:cxn ang="0">
                    <a:pos x="164" y="246"/>
                  </a:cxn>
                </a:cxnLst>
                <a:rect l="0" t="0" r="r" b="b"/>
                <a:pathLst>
                  <a:path w="244" h="469">
                    <a:moveTo>
                      <a:pt x="42" y="0"/>
                    </a:moveTo>
                    <a:cubicBezTo>
                      <a:pt x="38" y="34"/>
                      <a:pt x="36" y="68"/>
                      <a:pt x="30" y="101"/>
                    </a:cubicBezTo>
                    <a:cubicBezTo>
                      <a:pt x="25" y="131"/>
                      <a:pt x="8" y="190"/>
                      <a:pt x="8" y="190"/>
                    </a:cubicBezTo>
                    <a:cubicBezTo>
                      <a:pt x="34" y="269"/>
                      <a:pt x="0" y="201"/>
                      <a:pt x="42" y="201"/>
                    </a:cubicBezTo>
                    <a:cubicBezTo>
                      <a:pt x="53" y="201"/>
                      <a:pt x="57" y="216"/>
                      <a:pt x="64" y="224"/>
                    </a:cubicBezTo>
                    <a:cubicBezTo>
                      <a:pt x="83" y="319"/>
                      <a:pt x="106" y="435"/>
                      <a:pt x="209" y="469"/>
                    </a:cubicBezTo>
                    <a:cubicBezTo>
                      <a:pt x="220" y="425"/>
                      <a:pt x="229" y="416"/>
                      <a:pt x="209" y="369"/>
                    </a:cubicBezTo>
                    <a:cubicBezTo>
                      <a:pt x="207" y="363"/>
                      <a:pt x="157" y="320"/>
                      <a:pt x="164" y="313"/>
                    </a:cubicBezTo>
                    <a:cubicBezTo>
                      <a:pt x="175" y="302"/>
                      <a:pt x="194" y="320"/>
                      <a:pt x="209" y="324"/>
                    </a:cubicBezTo>
                    <a:cubicBezTo>
                      <a:pt x="216" y="335"/>
                      <a:pt x="244" y="357"/>
                      <a:pt x="231" y="357"/>
                    </a:cubicBezTo>
                    <a:cubicBezTo>
                      <a:pt x="215" y="357"/>
                      <a:pt x="207" y="337"/>
                      <a:pt x="198" y="324"/>
                    </a:cubicBezTo>
                    <a:cubicBezTo>
                      <a:pt x="193" y="316"/>
                      <a:pt x="164" y="252"/>
                      <a:pt x="164" y="246"/>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2" name="Freeform 48" descr="50%"/>
              <p:cNvSpPr>
                <a:spLocks/>
              </p:cNvSpPr>
              <p:nvPr/>
            </p:nvSpPr>
            <p:spPr bwMode="auto">
              <a:xfrm>
                <a:off x="2723" y="1916"/>
                <a:ext cx="555" cy="673"/>
              </a:xfrm>
              <a:custGeom>
                <a:avLst/>
                <a:gdLst/>
                <a:ahLst/>
                <a:cxnLst>
                  <a:cxn ang="0">
                    <a:pos x="0" y="0"/>
                  </a:cxn>
                  <a:cxn ang="0">
                    <a:pos x="56" y="168"/>
                  </a:cxn>
                  <a:cxn ang="0">
                    <a:pos x="100" y="179"/>
                  </a:cxn>
                  <a:cxn ang="0">
                    <a:pos x="156" y="268"/>
                  </a:cxn>
                  <a:cxn ang="0">
                    <a:pos x="111" y="514"/>
                  </a:cxn>
                  <a:cxn ang="0">
                    <a:pos x="424" y="581"/>
                  </a:cxn>
                  <a:cxn ang="0">
                    <a:pos x="390" y="547"/>
                  </a:cxn>
                  <a:cxn ang="0">
                    <a:pos x="301" y="491"/>
                  </a:cxn>
                  <a:cxn ang="0">
                    <a:pos x="335" y="480"/>
                  </a:cxn>
                  <a:cxn ang="0">
                    <a:pos x="424" y="469"/>
                  </a:cxn>
                  <a:cxn ang="0">
                    <a:pos x="257" y="413"/>
                  </a:cxn>
                  <a:cxn ang="0">
                    <a:pos x="290" y="402"/>
                  </a:cxn>
                  <a:cxn ang="0">
                    <a:pos x="536" y="413"/>
                  </a:cxn>
                  <a:cxn ang="0">
                    <a:pos x="491" y="380"/>
                  </a:cxn>
                  <a:cxn ang="0">
                    <a:pos x="446" y="335"/>
                  </a:cxn>
                  <a:cxn ang="0">
                    <a:pos x="323" y="235"/>
                  </a:cxn>
                  <a:cxn ang="0">
                    <a:pos x="223" y="123"/>
                  </a:cxn>
                </a:cxnLst>
                <a:rect l="0" t="0" r="r" b="b"/>
                <a:pathLst>
                  <a:path w="554" h="673">
                    <a:moveTo>
                      <a:pt x="0" y="0"/>
                    </a:moveTo>
                    <a:cubicBezTo>
                      <a:pt x="7" y="44"/>
                      <a:pt x="11" y="138"/>
                      <a:pt x="56" y="168"/>
                    </a:cubicBezTo>
                    <a:cubicBezTo>
                      <a:pt x="69" y="176"/>
                      <a:pt x="85" y="175"/>
                      <a:pt x="100" y="179"/>
                    </a:cubicBezTo>
                    <a:cubicBezTo>
                      <a:pt x="128" y="206"/>
                      <a:pt x="134" y="236"/>
                      <a:pt x="156" y="268"/>
                    </a:cubicBezTo>
                    <a:cubicBezTo>
                      <a:pt x="113" y="402"/>
                      <a:pt x="128" y="265"/>
                      <a:pt x="111" y="514"/>
                    </a:cubicBezTo>
                    <a:cubicBezTo>
                      <a:pt x="145" y="673"/>
                      <a:pt x="305" y="598"/>
                      <a:pt x="424" y="581"/>
                    </a:cubicBezTo>
                    <a:cubicBezTo>
                      <a:pt x="413" y="570"/>
                      <a:pt x="404" y="555"/>
                      <a:pt x="390" y="547"/>
                    </a:cubicBezTo>
                    <a:cubicBezTo>
                      <a:pt x="292" y="493"/>
                      <a:pt x="346" y="561"/>
                      <a:pt x="301" y="491"/>
                    </a:cubicBezTo>
                    <a:cubicBezTo>
                      <a:pt x="312" y="487"/>
                      <a:pt x="323" y="482"/>
                      <a:pt x="335" y="480"/>
                    </a:cubicBezTo>
                    <a:cubicBezTo>
                      <a:pt x="364" y="475"/>
                      <a:pt x="447" y="488"/>
                      <a:pt x="424" y="469"/>
                    </a:cubicBezTo>
                    <a:cubicBezTo>
                      <a:pt x="379" y="431"/>
                      <a:pt x="257" y="413"/>
                      <a:pt x="257" y="413"/>
                    </a:cubicBezTo>
                    <a:cubicBezTo>
                      <a:pt x="268" y="409"/>
                      <a:pt x="278" y="402"/>
                      <a:pt x="290" y="402"/>
                    </a:cubicBezTo>
                    <a:cubicBezTo>
                      <a:pt x="372" y="402"/>
                      <a:pt x="454" y="422"/>
                      <a:pt x="536" y="413"/>
                    </a:cubicBezTo>
                    <a:cubicBezTo>
                      <a:pt x="554" y="411"/>
                      <a:pt x="505" y="392"/>
                      <a:pt x="491" y="380"/>
                    </a:cubicBezTo>
                    <a:cubicBezTo>
                      <a:pt x="475" y="366"/>
                      <a:pt x="461" y="350"/>
                      <a:pt x="446" y="335"/>
                    </a:cubicBezTo>
                    <a:cubicBezTo>
                      <a:pt x="409" y="298"/>
                      <a:pt x="360" y="273"/>
                      <a:pt x="323" y="235"/>
                    </a:cubicBezTo>
                    <a:cubicBezTo>
                      <a:pt x="288" y="199"/>
                      <a:pt x="259" y="159"/>
                      <a:pt x="223" y="123"/>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3" name="Freeform 49" descr="50%"/>
              <p:cNvSpPr>
                <a:spLocks/>
              </p:cNvSpPr>
              <p:nvPr/>
            </p:nvSpPr>
            <p:spPr bwMode="auto">
              <a:xfrm>
                <a:off x="1904" y="1916"/>
                <a:ext cx="242" cy="580"/>
              </a:xfrm>
              <a:custGeom>
                <a:avLst/>
                <a:gdLst/>
                <a:ahLst/>
                <a:cxnLst>
                  <a:cxn ang="0">
                    <a:pos x="49" y="0"/>
                  </a:cxn>
                  <a:cxn ang="0">
                    <a:pos x="60" y="380"/>
                  </a:cxn>
                  <a:cxn ang="0">
                    <a:pos x="71" y="447"/>
                  </a:cxn>
                  <a:cxn ang="0">
                    <a:pos x="160" y="503"/>
                  </a:cxn>
                  <a:cxn ang="0">
                    <a:pos x="216" y="558"/>
                  </a:cxn>
                  <a:cxn ang="0">
                    <a:pos x="216" y="447"/>
                  </a:cxn>
                  <a:cxn ang="0">
                    <a:pos x="194" y="424"/>
                  </a:cxn>
                  <a:cxn ang="0">
                    <a:pos x="194" y="357"/>
                  </a:cxn>
                </a:cxnLst>
                <a:rect l="0" t="0" r="r" b="b"/>
                <a:pathLst>
                  <a:path w="243" h="581">
                    <a:moveTo>
                      <a:pt x="49" y="0"/>
                    </a:moveTo>
                    <a:cubicBezTo>
                      <a:pt x="37" y="126"/>
                      <a:pt x="0" y="262"/>
                      <a:pt x="60" y="380"/>
                    </a:cubicBezTo>
                    <a:cubicBezTo>
                      <a:pt x="64" y="402"/>
                      <a:pt x="61" y="427"/>
                      <a:pt x="71" y="447"/>
                    </a:cubicBezTo>
                    <a:cubicBezTo>
                      <a:pt x="78" y="461"/>
                      <a:pt x="144" y="497"/>
                      <a:pt x="160" y="503"/>
                    </a:cubicBezTo>
                    <a:cubicBezTo>
                      <a:pt x="187" y="581"/>
                      <a:pt x="161" y="578"/>
                      <a:pt x="216" y="558"/>
                    </a:cubicBezTo>
                    <a:cubicBezTo>
                      <a:pt x="243" y="518"/>
                      <a:pt x="242" y="491"/>
                      <a:pt x="216" y="447"/>
                    </a:cubicBezTo>
                    <a:cubicBezTo>
                      <a:pt x="211" y="438"/>
                      <a:pt x="197" y="434"/>
                      <a:pt x="194" y="424"/>
                    </a:cubicBezTo>
                    <a:cubicBezTo>
                      <a:pt x="189" y="402"/>
                      <a:pt x="194" y="379"/>
                      <a:pt x="194" y="357"/>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4" name="Freeform 50" descr="50%"/>
              <p:cNvSpPr>
                <a:spLocks/>
              </p:cNvSpPr>
              <p:nvPr/>
            </p:nvSpPr>
            <p:spPr bwMode="auto">
              <a:xfrm>
                <a:off x="2161" y="2256"/>
                <a:ext cx="311" cy="279"/>
              </a:xfrm>
              <a:custGeom>
                <a:avLst/>
                <a:gdLst/>
                <a:ahLst/>
                <a:cxnLst>
                  <a:cxn ang="0">
                    <a:pos x="89" y="34"/>
                  </a:cxn>
                  <a:cxn ang="0">
                    <a:pos x="189" y="268"/>
                  </a:cxn>
                  <a:cxn ang="0">
                    <a:pos x="301" y="279"/>
                  </a:cxn>
                  <a:cxn ang="0">
                    <a:pos x="290" y="235"/>
                  </a:cxn>
                  <a:cxn ang="0">
                    <a:pos x="312" y="212"/>
                  </a:cxn>
                  <a:cxn ang="0">
                    <a:pos x="301" y="179"/>
                  </a:cxn>
                  <a:cxn ang="0">
                    <a:pos x="234" y="134"/>
                  </a:cxn>
                  <a:cxn ang="0">
                    <a:pos x="156" y="67"/>
                  </a:cxn>
                  <a:cxn ang="0">
                    <a:pos x="67" y="22"/>
                  </a:cxn>
                  <a:cxn ang="0">
                    <a:pos x="0" y="0"/>
                  </a:cxn>
                </a:cxnLst>
                <a:rect l="0" t="0" r="r" b="b"/>
                <a:pathLst>
                  <a:path w="312" h="279">
                    <a:moveTo>
                      <a:pt x="89" y="34"/>
                    </a:moveTo>
                    <a:cubicBezTo>
                      <a:pt x="112" y="103"/>
                      <a:pt x="98" y="247"/>
                      <a:pt x="189" y="268"/>
                    </a:cubicBezTo>
                    <a:cubicBezTo>
                      <a:pt x="226" y="276"/>
                      <a:pt x="264" y="275"/>
                      <a:pt x="301" y="279"/>
                    </a:cubicBezTo>
                    <a:cubicBezTo>
                      <a:pt x="229" y="226"/>
                      <a:pt x="249" y="260"/>
                      <a:pt x="290" y="235"/>
                    </a:cubicBezTo>
                    <a:cubicBezTo>
                      <a:pt x="299" y="229"/>
                      <a:pt x="305" y="220"/>
                      <a:pt x="312" y="212"/>
                    </a:cubicBezTo>
                    <a:cubicBezTo>
                      <a:pt x="308" y="201"/>
                      <a:pt x="309" y="187"/>
                      <a:pt x="301" y="179"/>
                    </a:cubicBezTo>
                    <a:cubicBezTo>
                      <a:pt x="282" y="160"/>
                      <a:pt x="253" y="153"/>
                      <a:pt x="234" y="134"/>
                    </a:cubicBezTo>
                    <a:cubicBezTo>
                      <a:pt x="201" y="101"/>
                      <a:pt x="193" y="88"/>
                      <a:pt x="156" y="67"/>
                    </a:cubicBezTo>
                    <a:cubicBezTo>
                      <a:pt x="127" y="51"/>
                      <a:pt x="98" y="35"/>
                      <a:pt x="67" y="22"/>
                    </a:cubicBezTo>
                    <a:cubicBezTo>
                      <a:pt x="45" y="13"/>
                      <a:pt x="0" y="0"/>
                      <a:pt x="0" y="0"/>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5" name="Freeform 51" descr="50%"/>
              <p:cNvSpPr>
                <a:spLocks/>
              </p:cNvSpPr>
              <p:nvPr/>
            </p:nvSpPr>
            <p:spPr bwMode="auto">
              <a:xfrm>
                <a:off x="3050" y="1891"/>
                <a:ext cx="866" cy="786"/>
              </a:xfrm>
              <a:custGeom>
                <a:avLst/>
                <a:gdLst/>
                <a:ahLst/>
                <a:cxnLst>
                  <a:cxn ang="0">
                    <a:pos x="197" y="3"/>
                  </a:cxn>
                  <a:cxn ang="0">
                    <a:pos x="231" y="81"/>
                  </a:cxn>
                  <a:cxn ang="0">
                    <a:pos x="264" y="193"/>
                  </a:cxn>
                  <a:cxn ang="0">
                    <a:pos x="175" y="293"/>
                  </a:cxn>
                  <a:cxn ang="0">
                    <a:pos x="30" y="304"/>
                  </a:cxn>
                  <a:cxn ang="0">
                    <a:pos x="119" y="293"/>
                  </a:cxn>
                  <a:cxn ang="0">
                    <a:pos x="231" y="316"/>
                  </a:cxn>
                  <a:cxn ang="0">
                    <a:pos x="264" y="327"/>
                  </a:cxn>
                  <a:cxn ang="0">
                    <a:pos x="287" y="394"/>
                  </a:cxn>
                  <a:cxn ang="0">
                    <a:pos x="343" y="628"/>
                  </a:cxn>
                  <a:cxn ang="0">
                    <a:pos x="409" y="639"/>
                  </a:cxn>
                  <a:cxn ang="0">
                    <a:pos x="867" y="706"/>
                  </a:cxn>
                  <a:cxn ang="0">
                    <a:pos x="755" y="639"/>
                  </a:cxn>
                  <a:cxn ang="0">
                    <a:pos x="666" y="572"/>
                  </a:cxn>
                  <a:cxn ang="0">
                    <a:pos x="532" y="550"/>
                  </a:cxn>
                  <a:cxn ang="0">
                    <a:pos x="532" y="394"/>
                  </a:cxn>
                  <a:cxn ang="0">
                    <a:pos x="555" y="416"/>
                  </a:cxn>
                  <a:cxn ang="0">
                    <a:pos x="588" y="427"/>
                  </a:cxn>
                  <a:cxn ang="0">
                    <a:pos x="633" y="472"/>
                  </a:cxn>
                  <a:cxn ang="0">
                    <a:pos x="644" y="438"/>
                  </a:cxn>
                  <a:cxn ang="0">
                    <a:pos x="599" y="405"/>
                  </a:cxn>
                  <a:cxn ang="0">
                    <a:pos x="532" y="338"/>
                  </a:cxn>
                  <a:cxn ang="0">
                    <a:pos x="510" y="304"/>
                  </a:cxn>
                  <a:cxn ang="0">
                    <a:pos x="499" y="271"/>
                  </a:cxn>
                  <a:cxn ang="0">
                    <a:pos x="465" y="260"/>
                  </a:cxn>
                  <a:cxn ang="0">
                    <a:pos x="454" y="148"/>
                  </a:cxn>
                  <a:cxn ang="0">
                    <a:pos x="421" y="126"/>
                  </a:cxn>
                  <a:cxn ang="0">
                    <a:pos x="432" y="159"/>
                  </a:cxn>
                </a:cxnLst>
                <a:rect l="0" t="0" r="r" b="b"/>
                <a:pathLst>
                  <a:path w="867" h="787">
                    <a:moveTo>
                      <a:pt x="197" y="3"/>
                    </a:moveTo>
                    <a:cubicBezTo>
                      <a:pt x="223" y="102"/>
                      <a:pt x="191" y="0"/>
                      <a:pt x="231" y="81"/>
                    </a:cubicBezTo>
                    <a:cubicBezTo>
                      <a:pt x="248" y="115"/>
                      <a:pt x="252" y="157"/>
                      <a:pt x="264" y="193"/>
                    </a:cubicBezTo>
                    <a:cubicBezTo>
                      <a:pt x="251" y="258"/>
                      <a:pt x="263" y="271"/>
                      <a:pt x="175" y="293"/>
                    </a:cubicBezTo>
                    <a:cubicBezTo>
                      <a:pt x="128" y="305"/>
                      <a:pt x="78" y="304"/>
                      <a:pt x="30" y="304"/>
                    </a:cubicBezTo>
                    <a:cubicBezTo>
                      <a:pt x="0" y="304"/>
                      <a:pt x="89" y="297"/>
                      <a:pt x="119" y="293"/>
                    </a:cubicBezTo>
                    <a:cubicBezTo>
                      <a:pt x="156" y="301"/>
                      <a:pt x="194" y="307"/>
                      <a:pt x="231" y="316"/>
                    </a:cubicBezTo>
                    <a:cubicBezTo>
                      <a:pt x="242" y="319"/>
                      <a:pt x="256" y="319"/>
                      <a:pt x="264" y="327"/>
                    </a:cubicBezTo>
                    <a:cubicBezTo>
                      <a:pt x="267" y="330"/>
                      <a:pt x="286" y="391"/>
                      <a:pt x="287" y="394"/>
                    </a:cubicBezTo>
                    <a:cubicBezTo>
                      <a:pt x="274" y="500"/>
                      <a:pt x="266" y="551"/>
                      <a:pt x="343" y="628"/>
                    </a:cubicBezTo>
                    <a:cubicBezTo>
                      <a:pt x="359" y="644"/>
                      <a:pt x="387" y="635"/>
                      <a:pt x="409" y="639"/>
                    </a:cubicBezTo>
                    <a:cubicBezTo>
                      <a:pt x="509" y="787"/>
                      <a:pt x="668" y="701"/>
                      <a:pt x="867" y="706"/>
                    </a:cubicBezTo>
                    <a:cubicBezTo>
                      <a:pt x="809" y="692"/>
                      <a:pt x="803" y="670"/>
                      <a:pt x="755" y="639"/>
                    </a:cubicBezTo>
                    <a:cubicBezTo>
                      <a:pt x="727" y="596"/>
                      <a:pt x="719" y="582"/>
                      <a:pt x="666" y="572"/>
                    </a:cubicBezTo>
                    <a:cubicBezTo>
                      <a:pt x="621" y="564"/>
                      <a:pt x="532" y="550"/>
                      <a:pt x="532" y="550"/>
                    </a:cubicBezTo>
                    <a:cubicBezTo>
                      <a:pt x="513" y="492"/>
                      <a:pt x="504" y="477"/>
                      <a:pt x="532" y="394"/>
                    </a:cubicBezTo>
                    <a:cubicBezTo>
                      <a:pt x="535" y="384"/>
                      <a:pt x="546" y="411"/>
                      <a:pt x="555" y="416"/>
                    </a:cubicBezTo>
                    <a:cubicBezTo>
                      <a:pt x="565" y="422"/>
                      <a:pt x="577" y="423"/>
                      <a:pt x="588" y="427"/>
                    </a:cubicBezTo>
                    <a:cubicBezTo>
                      <a:pt x="603" y="442"/>
                      <a:pt x="612" y="468"/>
                      <a:pt x="633" y="472"/>
                    </a:cubicBezTo>
                    <a:cubicBezTo>
                      <a:pt x="645" y="474"/>
                      <a:pt x="649" y="449"/>
                      <a:pt x="644" y="438"/>
                    </a:cubicBezTo>
                    <a:cubicBezTo>
                      <a:pt x="636" y="421"/>
                      <a:pt x="613" y="417"/>
                      <a:pt x="599" y="405"/>
                    </a:cubicBezTo>
                    <a:cubicBezTo>
                      <a:pt x="575" y="384"/>
                      <a:pt x="549" y="365"/>
                      <a:pt x="532" y="338"/>
                    </a:cubicBezTo>
                    <a:cubicBezTo>
                      <a:pt x="525" y="327"/>
                      <a:pt x="516" y="316"/>
                      <a:pt x="510" y="304"/>
                    </a:cubicBezTo>
                    <a:cubicBezTo>
                      <a:pt x="505" y="294"/>
                      <a:pt x="507" y="279"/>
                      <a:pt x="499" y="271"/>
                    </a:cubicBezTo>
                    <a:cubicBezTo>
                      <a:pt x="490" y="263"/>
                      <a:pt x="476" y="264"/>
                      <a:pt x="465" y="260"/>
                    </a:cubicBezTo>
                    <a:cubicBezTo>
                      <a:pt x="461" y="223"/>
                      <a:pt x="466" y="184"/>
                      <a:pt x="454" y="148"/>
                    </a:cubicBezTo>
                    <a:cubicBezTo>
                      <a:pt x="450" y="135"/>
                      <a:pt x="433" y="120"/>
                      <a:pt x="421" y="126"/>
                    </a:cubicBezTo>
                    <a:cubicBezTo>
                      <a:pt x="411" y="131"/>
                      <a:pt x="432" y="159"/>
                      <a:pt x="432" y="159"/>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6" name="Freeform 52" descr="50%"/>
              <p:cNvSpPr>
                <a:spLocks/>
              </p:cNvSpPr>
              <p:nvPr/>
            </p:nvSpPr>
            <p:spPr bwMode="auto">
              <a:xfrm>
                <a:off x="3743" y="1894"/>
                <a:ext cx="420" cy="558"/>
              </a:xfrm>
              <a:custGeom>
                <a:avLst/>
                <a:gdLst/>
                <a:ahLst/>
                <a:cxnLst>
                  <a:cxn ang="0">
                    <a:pos x="18" y="0"/>
                  </a:cxn>
                  <a:cxn ang="0">
                    <a:pos x="74" y="301"/>
                  </a:cxn>
                  <a:cxn ang="0">
                    <a:pos x="163" y="324"/>
                  </a:cxn>
                  <a:cxn ang="0">
                    <a:pos x="252" y="424"/>
                  </a:cxn>
                  <a:cxn ang="0">
                    <a:pos x="275" y="491"/>
                  </a:cxn>
                  <a:cxn ang="0">
                    <a:pos x="420" y="558"/>
                  </a:cxn>
                  <a:cxn ang="0">
                    <a:pos x="330" y="424"/>
                  </a:cxn>
                  <a:cxn ang="0">
                    <a:pos x="241" y="335"/>
                  </a:cxn>
                  <a:cxn ang="0">
                    <a:pos x="208" y="257"/>
                  </a:cxn>
                  <a:cxn ang="0">
                    <a:pos x="129" y="223"/>
                  </a:cxn>
                </a:cxnLst>
                <a:rect l="0" t="0" r="r" b="b"/>
                <a:pathLst>
                  <a:path w="420" h="558">
                    <a:moveTo>
                      <a:pt x="18" y="0"/>
                    </a:moveTo>
                    <a:cubicBezTo>
                      <a:pt x="19" y="19"/>
                      <a:pt x="0" y="261"/>
                      <a:pt x="74" y="301"/>
                    </a:cubicBezTo>
                    <a:cubicBezTo>
                      <a:pt x="101" y="316"/>
                      <a:pt x="133" y="316"/>
                      <a:pt x="163" y="324"/>
                    </a:cubicBezTo>
                    <a:cubicBezTo>
                      <a:pt x="191" y="352"/>
                      <a:pt x="233" y="385"/>
                      <a:pt x="252" y="424"/>
                    </a:cubicBezTo>
                    <a:cubicBezTo>
                      <a:pt x="253" y="427"/>
                      <a:pt x="272" y="488"/>
                      <a:pt x="275" y="491"/>
                    </a:cubicBezTo>
                    <a:cubicBezTo>
                      <a:pt x="320" y="530"/>
                      <a:pt x="366" y="540"/>
                      <a:pt x="420" y="558"/>
                    </a:cubicBezTo>
                    <a:cubicBezTo>
                      <a:pt x="377" y="517"/>
                      <a:pt x="362" y="471"/>
                      <a:pt x="330" y="424"/>
                    </a:cubicBezTo>
                    <a:cubicBezTo>
                      <a:pt x="271" y="245"/>
                      <a:pt x="360" y="454"/>
                      <a:pt x="241" y="335"/>
                    </a:cubicBezTo>
                    <a:cubicBezTo>
                      <a:pt x="221" y="315"/>
                      <a:pt x="228" y="277"/>
                      <a:pt x="208" y="257"/>
                    </a:cubicBezTo>
                    <a:cubicBezTo>
                      <a:pt x="188" y="237"/>
                      <a:pt x="150" y="242"/>
                      <a:pt x="129" y="223"/>
                    </a:cubicBezTo>
                  </a:path>
                </a:pathLst>
              </a:cu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7" name="Freeform 53"/>
              <p:cNvSpPr>
                <a:spLocks/>
              </p:cNvSpPr>
              <p:nvPr/>
            </p:nvSpPr>
            <p:spPr bwMode="auto">
              <a:xfrm>
                <a:off x="2113" y="1903"/>
                <a:ext cx="178" cy="184"/>
              </a:xfrm>
              <a:custGeom>
                <a:avLst/>
                <a:gdLst/>
                <a:ahLst/>
                <a:cxnLst>
                  <a:cxn ang="0">
                    <a:pos x="45" y="184"/>
                  </a:cxn>
                  <a:cxn ang="0">
                    <a:pos x="0" y="72"/>
                  </a:cxn>
                  <a:cxn ang="0">
                    <a:pos x="78" y="5"/>
                  </a:cxn>
                  <a:cxn ang="0">
                    <a:pos x="167" y="17"/>
                  </a:cxn>
                  <a:cxn ang="0">
                    <a:pos x="145" y="50"/>
                  </a:cxn>
                  <a:cxn ang="0">
                    <a:pos x="112" y="61"/>
                  </a:cxn>
                  <a:cxn ang="0">
                    <a:pos x="45" y="184"/>
                  </a:cxn>
                </a:cxnLst>
                <a:rect l="0" t="0" r="r" b="b"/>
                <a:pathLst>
                  <a:path w="178" h="184">
                    <a:moveTo>
                      <a:pt x="45" y="184"/>
                    </a:moveTo>
                    <a:cubicBezTo>
                      <a:pt x="34" y="142"/>
                      <a:pt x="13" y="113"/>
                      <a:pt x="0" y="72"/>
                    </a:cubicBezTo>
                    <a:cubicBezTo>
                      <a:pt x="16" y="6"/>
                      <a:pt x="19" y="26"/>
                      <a:pt x="78" y="5"/>
                    </a:cubicBezTo>
                    <a:cubicBezTo>
                      <a:pt x="108" y="9"/>
                      <a:pt x="142" y="0"/>
                      <a:pt x="167" y="17"/>
                    </a:cubicBezTo>
                    <a:cubicBezTo>
                      <a:pt x="178" y="24"/>
                      <a:pt x="155" y="42"/>
                      <a:pt x="145" y="50"/>
                    </a:cubicBezTo>
                    <a:cubicBezTo>
                      <a:pt x="136" y="57"/>
                      <a:pt x="123" y="57"/>
                      <a:pt x="112" y="61"/>
                    </a:cubicBezTo>
                    <a:cubicBezTo>
                      <a:pt x="98" y="101"/>
                      <a:pt x="74" y="155"/>
                      <a:pt x="45" y="184"/>
                    </a:cubicBezTo>
                    <a:close/>
                  </a:path>
                </a:pathLst>
              </a:custGeom>
              <a:solidFill>
                <a:srgbClr val="FFCC00"/>
              </a:solidFill>
              <a:ln w="9525">
                <a:solidFill>
                  <a:schemeClr val="tx1"/>
                </a:solidFill>
                <a:round/>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8" name="Freeform 54"/>
              <p:cNvSpPr>
                <a:spLocks/>
              </p:cNvSpPr>
              <p:nvPr/>
            </p:nvSpPr>
            <p:spPr bwMode="auto">
              <a:xfrm>
                <a:off x="2578" y="1519"/>
                <a:ext cx="183" cy="269"/>
              </a:xfrm>
              <a:custGeom>
                <a:avLst/>
                <a:gdLst/>
                <a:ahLst/>
                <a:cxnLst>
                  <a:cxn ang="0">
                    <a:pos x="182" y="156"/>
                  </a:cxn>
                  <a:cxn ang="0">
                    <a:pos x="149" y="201"/>
                  </a:cxn>
                  <a:cxn ang="0">
                    <a:pos x="93" y="245"/>
                  </a:cxn>
                  <a:cxn ang="0">
                    <a:pos x="48" y="201"/>
                  </a:cxn>
                  <a:cxn ang="0">
                    <a:pos x="26" y="167"/>
                  </a:cxn>
                  <a:cxn ang="0">
                    <a:pos x="4" y="100"/>
                  </a:cxn>
                  <a:cxn ang="0">
                    <a:pos x="15" y="11"/>
                  </a:cxn>
                  <a:cxn ang="0">
                    <a:pos x="37" y="44"/>
                  </a:cxn>
                  <a:cxn ang="0">
                    <a:pos x="82" y="100"/>
                  </a:cxn>
                  <a:cxn ang="0">
                    <a:pos x="182" y="156"/>
                  </a:cxn>
                </a:cxnLst>
                <a:rect l="0" t="0" r="r" b="b"/>
                <a:pathLst>
                  <a:path w="182" h="270">
                    <a:moveTo>
                      <a:pt x="182" y="156"/>
                    </a:moveTo>
                    <a:cubicBezTo>
                      <a:pt x="171" y="171"/>
                      <a:pt x="163" y="189"/>
                      <a:pt x="149" y="201"/>
                    </a:cubicBezTo>
                    <a:cubicBezTo>
                      <a:pt x="66" y="270"/>
                      <a:pt x="161" y="142"/>
                      <a:pt x="93" y="245"/>
                    </a:cubicBezTo>
                    <a:cubicBezTo>
                      <a:pt x="41" y="228"/>
                      <a:pt x="72" y="247"/>
                      <a:pt x="48" y="201"/>
                    </a:cubicBezTo>
                    <a:cubicBezTo>
                      <a:pt x="42" y="189"/>
                      <a:pt x="31" y="179"/>
                      <a:pt x="26" y="167"/>
                    </a:cubicBezTo>
                    <a:cubicBezTo>
                      <a:pt x="17" y="145"/>
                      <a:pt x="4" y="100"/>
                      <a:pt x="4" y="100"/>
                    </a:cubicBezTo>
                    <a:cubicBezTo>
                      <a:pt x="8" y="70"/>
                      <a:pt x="0" y="37"/>
                      <a:pt x="15" y="11"/>
                    </a:cubicBezTo>
                    <a:cubicBezTo>
                      <a:pt x="22" y="0"/>
                      <a:pt x="31" y="32"/>
                      <a:pt x="37" y="44"/>
                    </a:cubicBezTo>
                    <a:cubicBezTo>
                      <a:pt x="64" y="98"/>
                      <a:pt x="25" y="63"/>
                      <a:pt x="82" y="100"/>
                    </a:cubicBezTo>
                    <a:cubicBezTo>
                      <a:pt x="100" y="128"/>
                      <a:pt x="142" y="196"/>
                      <a:pt x="182" y="156"/>
                    </a:cubicBezTo>
                    <a:close/>
                  </a:path>
                </a:pathLst>
              </a:custGeom>
              <a:solidFill>
                <a:srgbClr val="C0C0C0"/>
              </a:solidFill>
              <a:ln w="25400">
                <a:solidFill>
                  <a:schemeClr val="tx1"/>
                </a:solidFill>
                <a:round/>
                <a:headEnd/>
                <a:tailEnd/>
              </a:ln>
              <a:effectLst>
                <a:outerShdw dist="107763" dir="8100000" algn="ctr" rotWithShape="0">
                  <a:schemeClr val="bg2"/>
                </a:outerShdw>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1079" name="Freeform 55"/>
              <p:cNvSpPr>
                <a:spLocks/>
              </p:cNvSpPr>
              <p:nvPr/>
            </p:nvSpPr>
            <p:spPr bwMode="auto">
              <a:xfrm>
                <a:off x="2552" y="1514"/>
                <a:ext cx="74" cy="59"/>
              </a:xfrm>
              <a:custGeom>
                <a:avLst/>
                <a:gdLst/>
                <a:ahLst/>
                <a:cxnLst>
                  <a:cxn ang="0">
                    <a:pos x="42" y="37"/>
                  </a:cxn>
                  <a:cxn ang="0">
                    <a:pos x="8" y="48"/>
                  </a:cxn>
                  <a:cxn ang="0">
                    <a:pos x="20" y="4"/>
                  </a:cxn>
                  <a:cxn ang="0">
                    <a:pos x="42" y="37"/>
                  </a:cxn>
                  <a:cxn ang="0">
                    <a:pos x="75" y="48"/>
                  </a:cxn>
                  <a:cxn ang="0">
                    <a:pos x="42" y="37"/>
                  </a:cxn>
                </a:cxnLst>
                <a:rect l="0" t="0" r="r" b="b"/>
                <a:pathLst>
                  <a:path w="75" h="58">
                    <a:moveTo>
                      <a:pt x="42" y="37"/>
                    </a:moveTo>
                    <a:cubicBezTo>
                      <a:pt x="31" y="41"/>
                      <a:pt x="15" y="58"/>
                      <a:pt x="8" y="48"/>
                    </a:cubicBezTo>
                    <a:cubicBezTo>
                      <a:pt x="0" y="35"/>
                      <a:pt x="6" y="9"/>
                      <a:pt x="20" y="4"/>
                    </a:cubicBezTo>
                    <a:cubicBezTo>
                      <a:pt x="33" y="0"/>
                      <a:pt x="32" y="29"/>
                      <a:pt x="42" y="37"/>
                    </a:cubicBezTo>
                    <a:cubicBezTo>
                      <a:pt x="51" y="44"/>
                      <a:pt x="75" y="48"/>
                      <a:pt x="75" y="48"/>
                    </a:cubicBezTo>
                    <a:cubicBezTo>
                      <a:pt x="75" y="48"/>
                      <a:pt x="53" y="41"/>
                      <a:pt x="42" y="37"/>
                    </a:cubicBezTo>
                    <a:close/>
                  </a:path>
                </a:pathLst>
              </a:custGeom>
              <a:noFill/>
              <a:ln w="25400">
                <a:solidFill>
                  <a:schemeClr val="tx1"/>
                </a:solidFill>
                <a:round/>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grpSp>
        <p:sp>
          <p:nvSpPr>
            <p:cNvPr id="1080" name="Rectangle 56"/>
            <p:cNvSpPr>
              <a:spLocks noChangeArrowheads="1"/>
            </p:cNvSpPr>
            <p:nvPr/>
          </p:nvSpPr>
          <p:spPr bwMode="auto">
            <a:xfrm>
              <a:off x="288" y="960"/>
              <a:ext cx="1245" cy="23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sz="900" b="1">
                  <a:solidFill>
                    <a:srgbClr val="FFFF99"/>
                  </a:solidFill>
                  <a:effectLst>
                    <a:outerShdw blurRad="38100" dist="38100" dir="2700000" algn="tl">
                      <a:srgbClr val="000000"/>
                    </a:outerShdw>
                  </a:effectLst>
                  <a:latin typeface="Amerigo BT" pitchFamily="34" charset="0"/>
                </a:rPr>
                <a:t>Serving  America’s  Veterans</a:t>
              </a:r>
            </a:p>
            <a:p>
              <a:pPr eaLnBrk="0" fontAlgn="base" hangingPunct="0">
                <a:spcBef>
                  <a:spcPct val="0"/>
                </a:spcBef>
                <a:spcAft>
                  <a:spcPct val="0"/>
                </a:spcAft>
                <a:defRPr/>
              </a:pPr>
              <a:r>
                <a:rPr lang="en-US" sz="900" b="1">
                  <a:solidFill>
                    <a:srgbClr val="FFFF99"/>
                  </a:solidFill>
                  <a:effectLst>
                    <a:outerShdw blurRad="38100" dist="38100" dir="2700000" algn="tl">
                      <a:srgbClr val="000000"/>
                    </a:outerShdw>
                  </a:effectLst>
                  <a:latin typeface="Amerigo BT" pitchFamily="34" charset="0"/>
                </a:rPr>
                <a:t>  … Our most treasured resource</a:t>
              </a:r>
            </a:p>
          </p:txBody>
        </p:sp>
      </p:grpSp>
      <p:sp>
        <p:nvSpPr>
          <p:cNvPr id="1082" name="Rectangle 58"/>
          <p:cNvSpPr>
            <a:spLocks noGrp="1" noChangeArrowheads="1"/>
          </p:cNvSpPr>
          <p:nvPr>
            <p:ph type="title"/>
          </p:nvPr>
        </p:nvSpPr>
        <p:spPr bwMode="auto">
          <a:xfrm>
            <a:off x="2362200" y="304800"/>
            <a:ext cx="6781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9" name="AutoShape 33"/>
          <p:cNvSpPr>
            <a:spLocks noChangeArrowheads="1"/>
          </p:cNvSpPr>
          <p:nvPr userDrawn="1"/>
        </p:nvSpPr>
        <p:spPr bwMode="auto">
          <a:xfrm>
            <a:off x="6096000" y="4724400"/>
            <a:ext cx="152400" cy="152400"/>
          </a:xfrm>
          <a:prstGeom prst="star5">
            <a:avLst/>
          </a:prstGeom>
          <a:gradFill rotWithShape="0">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
        <p:nvSpPr>
          <p:cNvPr id="30" name="AutoShape 33"/>
          <p:cNvSpPr>
            <a:spLocks noChangeArrowheads="1"/>
          </p:cNvSpPr>
          <p:nvPr userDrawn="1"/>
        </p:nvSpPr>
        <p:spPr bwMode="auto">
          <a:xfrm>
            <a:off x="6248400" y="4267200"/>
            <a:ext cx="152400" cy="152400"/>
          </a:xfrm>
          <a:prstGeom prst="star5">
            <a:avLst/>
          </a:prstGeom>
          <a:gradFill rotWithShape="0">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600" b="1">
              <a:solidFill>
                <a:srgbClr val="FFFFFF"/>
              </a:solidFill>
              <a:effectLst>
                <a:outerShdw blurRad="38100" dist="38100" dir="2700000" algn="tl">
                  <a:srgbClr val="000000">
                    <a:alpha val="43137"/>
                  </a:srgbClr>
                </a:outerShdw>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ctr" rtl="0" eaLnBrk="0" fontAlgn="base" hangingPunct="0">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2pPr>
      <a:lvl3pPr algn="ctr" rtl="0" eaLnBrk="0" fontAlgn="base" hangingPunct="0">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3pPr>
      <a:lvl4pPr algn="ctr" rtl="0" eaLnBrk="0" fontAlgn="base" hangingPunct="0">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4pPr>
      <a:lvl5pPr algn="ctr" rtl="0" eaLnBrk="0" fontAlgn="base" hangingPunct="0">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5pPr>
      <a:lvl6pPr marL="457200" algn="ctr" rtl="0" fontAlgn="base">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6pPr>
      <a:lvl7pPr marL="914400" algn="ctr" rtl="0" fontAlgn="base">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7pPr>
      <a:lvl8pPr marL="1371600" algn="ctr" rtl="0" fontAlgn="base">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8pPr>
      <a:lvl9pPr marL="1828800" algn="ctr" rtl="0" fontAlgn="base">
        <a:spcBef>
          <a:spcPct val="0"/>
        </a:spcBef>
        <a:spcAft>
          <a:spcPct val="0"/>
        </a:spcAft>
        <a:defRPr sz="3200" b="1">
          <a:solidFill>
            <a:srgbClr val="FFCC00"/>
          </a:solidFill>
          <a:effectLst>
            <a:outerShdw blurRad="38100" dist="38100" dir="2700000" algn="tl">
              <a:srgbClr val="000000"/>
            </a:outerShdw>
          </a:effectLst>
          <a:latin typeface="Amerigo BT" pitchFamily="34" charset="0"/>
        </a:defRPr>
      </a:lvl9pPr>
    </p:titleStyle>
    <p:bodyStyle>
      <a:lvl1pPr marL="342900" indent="-342900" algn="l" rtl="0" eaLnBrk="0" fontAlgn="base" hangingPunct="0">
        <a:spcBef>
          <a:spcPct val="20000"/>
        </a:spcBef>
        <a:spcAft>
          <a:spcPct val="0"/>
        </a:spcAft>
        <a:buChar char="•"/>
        <a:defRPr sz="2800">
          <a:solidFill>
            <a:srgbClr val="F8F8F8"/>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rgbClr val="FFFF99"/>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5D3515-6525-4FE8-8054-953B219097BE}" type="datetimeFigureOut">
              <a:rPr lang="en-US">
                <a:solidFill>
                  <a:prstClr val="black">
                    <a:tint val="75000"/>
                  </a:prstClr>
                </a:solidFill>
              </a:rPr>
              <a:pPr>
                <a:defRPr/>
              </a:pPr>
              <a:t>12/17/2013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25AF9D-FB0B-4AAF-AAD4-83559F4E2AD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va.gov/healthbenefits/"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www.1010ez.med.va.gov/"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www.va.gov/healthbenefits/cost/income_thresholds.asp"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alaska.va.gov/About/Vendors.asp"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wmf"/><Relationship Id="rId5" Type="http://schemas.openxmlformats.org/officeDocument/2006/relationships/image" Target="../media/image25.png"/><Relationship Id="rId10" Type="http://schemas.openxmlformats.org/officeDocument/2006/relationships/image" Target="../media/image30.wmf"/><Relationship Id="rId4" Type="http://schemas.openxmlformats.org/officeDocument/2006/relationships/image" Target="../media/image24.jpeg"/><Relationship Id="rId9"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oleObject" Target="../embeddings/Microsoft_PowerPoint_97-2003_Presentation1.ppt"/></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www.alaska.va.gov/" TargetMode="External"/><Relationship Id="rId5" Type="http://schemas.openxmlformats.org/officeDocument/2006/relationships/hyperlink" Target="http://www.va.gov/" TargetMode="External"/><Relationship Id="rId4" Type="http://schemas.openxmlformats.org/officeDocument/2006/relationships/hyperlink" Target="mailto:Marcia.hoffman-devoe@va.g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hyperlink" Target="http://www.va.gov/vetdata"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5" name="Text Placeholder 4"/>
          <p:cNvSpPr>
            <a:spLocks noGrp="1"/>
          </p:cNvSpPr>
          <p:nvPr>
            <p:ph type="body" sz="half" idx="2"/>
          </p:nvPr>
        </p:nvSpPr>
        <p:spPr>
          <a:xfrm>
            <a:off x="1746778" y="881196"/>
            <a:ext cx="5486400" cy="804862"/>
          </a:xfrm>
        </p:spPr>
        <p:txBody>
          <a:bodyPr/>
          <a:lstStyle/>
          <a:p>
            <a:pPr algn="ctr"/>
            <a:r>
              <a:rPr lang="en-US" sz="5400" dirty="0" smtClean="0"/>
              <a:t>Welcome!</a:t>
            </a:r>
            <a:endParaRPr lang="en-US" sz="5400" dirty="0"/>
          </a:p>
        </p:txBody>
      </p:sp>
      <p:sp>
        <p:nvSpPr>
          <p:cNvPr id="7" name="Rectangle 6"/>
          <p:cNvSpPr/>
          <p:nvPr/>
        </p:nvSpPr>
        <p:spPr bwMode="auto">
          <a:xfrm>
            <a:off x="203200" y="5965372"/>
            <a:ext cx="1349829" cy="863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000000"/>
              </a:solidFill>
            </a:endParaRPr>
          </a:p>
        </p:txBody>
      </p:sp>
      <p:pic>
        <p:nvPicPr>
          <p:cNvPr id="8" name="Picture 7" descr="Flag flying above a lake at sunset" title="Flag flying above a lake at sunset"/>
          <p:cNvPicPr/>
          <p:nvPr/>
        </p:nvPicPr>
        <p:blipFill>
          <a:blip r:embed="rId3" cstate="screen"/>
          <a:stretch>
            <a:fillRect/>
          </a:stretch>
        </p:blipFill>
        <p:spPr>
          <a:xfrm>
            <a:off x="1291770" y="1640115"/>
            <a:ext cx="6487886" cy="488595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762000"/>
          </a:xfrm>
        </p:spPr>
        <p:txBody>
          <a:bodyPr/>
          <a:lstStyle/>
          <a:p>
            <a:pPr eaLnBrk="1" hangingPunct="1">
              <a:defRPr/>
            </a:pPr>
            <a:r>
              <a:rPr lang="en-US" sz="5400" smtClean="0">
                <a:solidFill>
                  <a:srgbClr val="FFC000"/>
                </a:solidFill>
              </a:rPr>
              <a:t>ALASKA VA WORKLOAD</a:t>
            </a:r>
          </a:p>
        </p:txBody>
      </p:sp>
      <p:graphicFrame>
        <p:nvGraphicFramePr>
          <p:cNvPr id="5" name="Chart 4"/>
          <p:cNvGraphicFramePr/>
          <p:nvPr/>
        </p:nvGraphicFramePr>
        <p:xfrm>
          <a:off x="3657600" y="838200"/>
          <a:ext cx="4953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3886200"/>
          <a:ext cx="5029200" cy="2971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974" name="Rectangle 262"/>
          <p:cNvSpPr>
            <a:spLocks noGrp="1" noChangeArrowheads="1"/>
          </p:cNvSpPr>
          <p:nvPr>
            <p:ph type="title"/>
          </p:nvPr>
        </p:nvSpPr>
        <p:spPr>
          <a:xfrm>
            <a:off x="228600" y="228600"/>
            <a:ext cx="8610600" cy="685800"/>
          </a:xfrm>
        </p:spPr>
        <p:txBody>
          <a:bodyPr/>
          <a:lstStyle/>
          <a:p>
            <a:pPr eaLnBrk="1" hangingPunct="1">
              <a:defRPr/>
            </a:pPr>
            <a:r>
              <a:rPr lang="en-US" dirty="0" smtClean="0">
                <a:solidFill>
                  <a:srgbClr val="CC9900"/>
                </a:solidFill>
              </a:rPr>
              <a:t>Alaska Veteran Population Distribution</a:t>
            </a:r>
            <a:br>
              <a:rPr lang="en-US" dirty="0" smtClean="0">
                <a:solidFill>
                  <a:srgbClr val="CC9900"/>
                </a:solidFill>
              </a:rPr>
            </a:br>
            <a:endParaRPr lang="en-US" dirty="0" smtClean="0">
              <a:solidFill>
                <a:srgbClr val="CC9900"/>
              </a:solidFill>
            </a:endParaRPr>
          </a:p>
        </p:txBody>
      </p:sp>
      <p:graphicFrame>
        <p:nvGraphicFramePr>
          <p:cNvPr id="372241" name="Group 529"/>
          <p:cNvGraphicFramePr>
            <a:graphicFrameLocks noGrp="1"/>
          </p:cNvGraphicFramePr>
          <p:nvPr>
            <p:ph idx="1"/>
          </p:nvPr>
        </p:nvGraphicFramePr>
        <p:xfrm>
          <a:off x="152400" y="838200"/>
          <a:ext cx="8839200" cy="5791203"/>
        </p:xfrm>
        <a:graphic>
          <a:graphicData uri="http://schemas.openxmlformats.org/drawingml/2006/table">
            <a:tbl>
              <a:tblPr/>
              <a:tblGrid>
                <a:gridCol w="2578945"/>
                <a:gridCol w="1822418"/>
                <a:gridCol w="895673"/>
                <a:gridCol w="1771082"/>
                <a:gridCol w="1771082"/>
              </a:tblGrid>
              <a:tr h="148824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By Area of the State</a:t>
                      </a: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FY11 Veteran Population</a:t>
                      </a: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of Vet Pop</a:t>
                      </a: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FY11 Enrollees for Alaska VA Healthcare</a:t>
                      </a:r>
                      <a:endPar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of Vet Pop in  Area Enrolled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89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Anchorage</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31,190</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40.3%</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13,922</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70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Fairbanks</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13,034</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17%</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4,534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89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Mat-Su</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10,532</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13.6%</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4,433</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70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Southeast</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7,987</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10.3%</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1,158</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89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Kenai</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6,580</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8.5%</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2,421</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70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West/SW Alaska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2,846</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3.7%</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526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89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Northern Alaska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2,576</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3.3%</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375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14.5%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700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Kodiak</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1,304</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1.7%</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329</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789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Valdez/Cordova</a:t>
                      </a:r>
                      <a:endParaRPr kumimoji="0" lang="en-US" sz="18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1,302</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1.7%</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charset="0"/>
                        </a:rPr>
                        <a:t>383</a:t>
                      </a:r>
                      <a:endParaRPr kumimoji="0" lang="en-US" sz="1800" b="0" i="0" u="none" strike="noStrike" cap="none" normalizeH="0" baseline="0" dirty="0" smtClean="0">
                        <a:ln>
                          <a:noFill/>
                        </a:ln>
                        <a:solidFill>
                          <a:schemeClr val="tx1"/>
                        </a:solidFill>
                        <a:effectLst/>
                        <a:latin typeface="+mn-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200400" y="457200"/>
            <a:ext cx="5638800" cy="579438"/>
          </a:xfrm>
        </p:spPr>
        <p:txBody>
          <a:bodyPr anchor="t">
            <a:spAutoFit/>
          </a:bodyPr>
          <a:lstStyle/>
          <a:p>
            <a:pPr eaLnBrk="1" hangingPunct="1">
              <a:defRPr/>
            </a:pPr>
            <a:r>
              <a:rPr lang="en-US" dirty="0" smtClean="0">
                <a:solidFill>
                  <a:srgbClr val="CC9900"/>
                </a:solidFill>
              </a:rPr>
              <a:t>Sites of VA Care</a:t>
            </a:r>
          </a:p>
        </p:txBody>
      </p:sp>
      <p:pic>
        <p:nvPicPr>
          <p:cNvPr id="12291"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725" y="4876800"/>
            <a:ext cx="4867275" cy="1687513"/>
          </a:xfrm>
          <a:prstGeom prst="rect">
            <a:avLst/>
          </a:prstGeom>
          <a:noFill/>
          <a:ln w="28575">
            <a:noFill/>
            <a:miter lim="800000"/>
            <a:headEnd/>
            <a:tailEnd/>
          </a:ln>
        </p:spPr>
      </p:pic>
      <p:sp>
        <p:nvSpPr>
          <p:cNvPr id="321544" name="Text Box 8"/>
          <p:cNvSpPr txBox="1">
            <a:spLocks noChangeArrowheads="1"/>
          </p:cNvSpPr>
          <p:nvPr/>
        </p:nvSpPr>
        <p:spPr bwMode="auto">
          <a:xfrm>
            <a:off x="1905000" y="1905000"/>
            <a:ext cx="2438400" cy="584200"/>
          </a:xfrm>
          <a:prstGeom prst="rect">
            <a:avLst/>
          </a:prstGeom>
          <a:noFill/>
          <a:ln w="28575">
            <a:noFill/>
            <a:miter lim="800000"/>
            <a:headEnd/>
            <a:tailEnd/>
          </a:ln>
          <a:effectLst/>
        </p:spPr>
        <p:txBody>
          <a:bodyPr>
            <a:spAutoFit/>
          </a:bodyPr>
          <a:lstStyle/>
          <a:p>
            <a:pPr algn="ctr" fontAlgn="base">
              <a:spcBef>
                <a:spcPct val="50000"/>
              </a:spcBef>
              <a:spcAft>
                <a:spcPct val="0"/>
              </a:spcAft>
              <a:defRPr/>
            </a:pPr>
            <a:r>
              <a:rPr lang="en-US" sz="1600" b="1" dirty="0">
                <a:solidFill>
                  <a:srgbClr val="FFFFFF"/>
                </a:solidFill>
                <a:effectLst>
                  <a:outerShdw blurRad="38100" dist="38100" dir="2700000" algn="tl">
                    <a:srgbClr val="000000"/>
                  </a:outerShdw>
                </a:effectLst>
                <a:latin typeface="Times New Roman" pitchFamily="18" charset="0"/>
              </a:rPr>
              <a:t>Anchorage VA Outpatient Clinic - Muldoon Clinic</a:t>
            </a:r>
          </a:p>
        </p:txBody>
      </p:sp>
      <p:sp>
        <p:nvSpPr>
          <p:cNvPr id="321546" name="Text Box 10"/>
          <p:cNvSpPr txBox="1">
            <a:spLocks noChangeArrowheads="1"/>
          </p:cNvSpPr>
          <p:nvPr/>
        </p:nvSpPr>
        <p:spPr bwMode="auto">
          <a:xfrm>
            <a:off x="5029200" y="5638800"/>
            <a:ext cx="4038600" cy="338138"/>
          </a:xfrm>
          <a:prstGeom prst="rect">
            <a:avLst/>
          </a:prstGeom>
          <a:noFill/>
          <a:ln w="28575">
            <a:noFill/>
            <a:miter lim="800000"/>
            <a:headEnd/>
            <a:tailEnd/>
          </a:ln>
          <a:effectLst/>
        </p:spPr>
        <p:txBody>
          <a:bodyPr>
            <a:spAutoFit/>
          </a:bodyPr>
          <a:lstStyle/>
          <a:p>
            <a:pPr algn="ctr" fontAlgn="base">
              <a:spcBef>
                <a:spcPct val="50000"/>
              </a:spcBef>
              <a:spcAft>
                <a:spcPct val="0"/>
              </a:spcAft>
              <a:defRPr/>
            </a:pPr>
            <a:r>
              <a:rPr lang="en-US" sz="1600" b="1" dirty="0">
                <a:solidFill>
                  <a:srgbClr val="FFFFFF"/>
                </a:solidFill>
                <a:effectLst>
                  <a:outerShdw blurRad="38100" dist="38100" dir="2700000" algn="tl">
                    <a:srgbClr val="000000"/>
                  </a:outerShdw>
                </a:effectLst>
                <a:latin typeface="Times New Roman" pitchFamily="18" charset="0"/>
              </a:rPr>
              <a:t>Domiciliary Care for Homeless Veterans</a:t>
            </a:r>
          </a:p>
        </p:txBody>
      </p:sp>
      <p:pic>
        <p:nvPicPr>
          <p:cNvPr id="12294" name="Picture 4" descr="Hospital-17Oct'07-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981200"/>
            <a:ext cx="3348038" cy="2362200"/>
          </a:xfrm>
          <a:prstGeom prst="rect">
            <a:avLst/>
          </a:prstGeom>
          <a:noFill/>
          <a:ln w="9525">
            <a:solidFill>
              <a:schemeClr val="tx1"/>
            </a:solidFill>
            <a:miter lim="800000"/>
            <a:headEnd/>
            <a:tailEnd/>
          </a:ln>
        </p:spPr>
      </p:pic>
      <p:sp>
        <p:nvSpPr>
          <p:cNvPr id="12295" name="TextBox 11"/>
          <p:cNvSpPr txBox="1">
            <a:spLocks noChangeArrowheads="1"/>
          </p:cNvSpPr>
          <p:nvPr/>
        </p:nvSpPr>
        <p:spPr bwMode="auto">
          <a:xfrm>
            <a:off x="4648200" y="1447800"/>
            <a:ext cx="4267200" cy="584200"/>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FFFFFF"/>
                </a:solidFill>
                <a:latin typeface="Times New Roman" pitchFamily="18" charset="0"/>
              </a:rPr>
              <a:t>VA/DOD Joint Venture Hospital</a:t>
            </a:r>
          </a:p>
          <a:p>
            <a:pPr algn="ctr" fontAlgn="base">
              <a:spcBef>
                <a:spcPct val="0"/>
              </a:spcBef>
              <a:spcAft>
                <a:spcPct val="0"/>
              </a:spcAft>
            </a:pPr>
            <a:r>
              <a:rPr lang="en-US" sz="1600" b="1">
                <a:solidFill>
                  <a:srgbClr val="FFFFFF"/>
                </a:solidFill>
                <a:latin typeface="Times New Roman" pitchFamily="18" charset="0"/>
              </a:rPr>
              <a:t>Elmendorf Air Force Base</a:t>
            </a:r>
          </a:p>
        </p:txBody>
      </p:sp>
      <p:pic>
        <p:nvPicPr>
          <p:cNvPr id="12296" name="Picture 10"/>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28600" y="2514600"/>
            <a:ext cx="5029200" cy="1600200"/>
          </a:xfrm>
          <a:noFill/>
          <a:ln>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2743200" y="304800"/>
            <a:ext cx="6629400" cy="769938"/>
          </a:xfrm>
          <a:prstGeom prst="rect">
            <a:avLst/>
          </a:prstGeom>
          <a:noFill/>
          <a:ln w="28575">
            <a:noFill/>
            <a:miter lim="800000"/>
            <a:headEnd/>
            <a:tailEnd/>
          </a:ln>
          <a:effectLst/>
        </p:spPr>
        <p:txBody>
          <a:bodyPr>
            <a:spAutoFit/>
          </a:bodyPr>
          <a:lstStyle/>
          <a:p>
            <a:pPr algn="ctr" fontAlgn="base">
              <a:spcBef>
                <a:spcPct val="0"/>
              </a:spcBef>
              <a:spcAft>
                <a:spcPct val="0"/>
              </a:spcAft>
              <a:defRPr/>
            </a:pPr>
            <a:r>
              <a:rPr lang="en-US" sz="4400" b="1" dirty="0">
                <a:solidFill>
                  <a:srgbClr val="CC9900"/>
                </a:solidFill>
                <a:effectLst>
                  <a:outerShdw blurRad="38100" dist="38100" dir="2700000" algn="tl">
                    <a:srgbClr val="000000"/>
                  </a:outerShdw>
                </a:effectLst>
                <a:latin typeface="Amerigo BT"/>
              </a:rPr>
              <a:t>VA Sites of Care, cont.</a:t>
            </a:r>
          </a:p>
        </p:txBody>
      </p:sp>
      <p:pic>
        <p:nvPicPr>
          <p:cNvPr id="1638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447800"/>
            <a:ext cx="4343400" cy="2019300"/>
          </a:xfrm>
          <a:prstGeom prst="rect">
            <a:avLst/>
          </a:prstGeom>
          <a:noFill/>
          <a:ln w="9525" algn="in">
            <a:noFill/>
            <a:miter lim="800000"/>
            <a:headEnd/>
            <a:tailEnd/>
          </a:ln>
        </p:spPr>
      </p:pic>
      <p:pic>
        <p:nvPicPr>
          <p:cNvPr id="16388" name="Picture 10" descr="federalbld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4856163"/>
            <a:ext cx="2667000" cy="2001837"/>
          </a:xfrm>
          <a:prstGeom prst="rect">
            <a:avLst/>
          </a:prstGeom>
          <a:noFill/>
          <a:ln w="9525">
            <a:noFill/>
            <a:miter lim="800000"/>
            <a:headEnd/>
            <a:tailEnd/>
          </a:ln>
        </p:spPr>
      </p:pic>
      <p:sp>
        <p:nvSpPr>
          <p:cNvPr id="360460" name="Text Box 12"/>
          <p:cNvSpPr txBox="1">
            <a:spLocks noChangeArrowheads="1"/>
          </p:cNvSpPr>
          <p:nvPr/>
        </p:nvSpPr>
        <p:spPr bwMode="auto">
          <a:xfrm>
            <a:off x="4495800" y="1447800"/>
            <a:ext cx="4495800" cy="338138"/>
          </a:xfrm>
          <a:prstGeom prst="rect">
            <a:avLst/>
          </a:prstGeom>
          <a:noFill/>
          <a:ln w="28575">
            <a:noFill/>
            <a:miter lim="800000"/>
            <a:headEnd/>
            <a:tailEnd/>
          </a:ln>
          <a:effectLst/>
        </p:spPr>
        <p:txBody>
          <a:bodyPr>
            <a:spAutoFit/>
          </a:bodyPr>
          <a:lstStyle/>
          <a:p>
            <a:pPr algn="ctr" fontAlgn="base">
              <a:spcBef>
                <a:spcPct val="0"/>
              </a:spcBef>
              <a:spcAft>
                <a:spcPct val="0"/>
              </a:spcAft>
              <a:defRPr/>
            </a:pPr>
            <a:r>
              <a:rPr lang="en-US" sz="1600" b="1" dirty="0">
                <a:solidFill>
                  <a:srgbClr val="FFFFFF"/>
                </a:solidFill>
                <a:effectLst>
                  <a:outerShdw blurRad="38100" dist="38100" dir="2700000" algn="tl">
                    <a:srgbClr val="000000"/>
                  </a:outerShdw>
                </a:effectLst>
                <a:latin typeface="Times New Roman" pitchFamily="18" charset="0"/>
              </a:rPr>
              <a:t>Mat-Su VA Community Based Outpatient Clinic</a:t>
            </a:r>
          </a:p>
        </p:txBody>
      </p:sp>
      <p:sp>
        <p:nvSpPr>
          <p:cNvPr id="360461" name="Text Box 13"/>
          <p:cNvSpPr txBox="1">
            <a:spLocks noChangeArrowheads="1"/>
          </p:cNvSpPr>
          <p:nvPr/>
        </p:nvSpPr>
        <p:spPr bwMode="auto">
          <a:xfrm>
            <a:off x="6324600" y="6519863"/>
            <a:ext cx="2819400" cy="338137"/>
          </a:xfrm>
          <a:prstGeom prst="rect">
            <a:avLst/>
          </a:prstGeom>
          <a:noFill/>
          <a:ln w="28575">
            <a:noFill/>
            <a:miter lim="800000"/>
            <a:headEnd/>
            <a:tailEnd/>
          </a:ln>
          <a:effectLst/>
        </p:spPr>
        <p:txBody>
          <a:bodyPr>
            <a:spAutoFit/>
          </a:bodyPr>
          <a:lstStyle/>
          <a:p>
            <a:pPr algn="ctr" fontAlgn="base">
              <a:spcBef>
                <a:spcPct val="0"/>
              </a:spcBef>
              <a:spcAft>
                <a:spcPct val="0"/>
              </a:spcAft>
              <a:defRPr/>
            </a:pPr>
            <a:r>
              <a:rPr lang="en-US" sz="1600" b="1" dirty="0">
                <a:solidFill>
                  <a:srgbClr val="FFFFFF"/>
                </a:solidFill>
                <a:effectLst>
                  <a:outerShdw blurRad="38100" dist="38100" dir="2700000" algn="tl">
                    <a:srgbClr val="000000"/>
                  </a:outerShdw>
                </a:effectLst>
                <a:latin typeface="Times New Roman" pitchFamily="18" charset="0"/>
              </a:rPr>
              <a:t>Juneau VA Outreach Clinic</a:t>
            </a:r>
          </a:p>
        </p:txBody>
      </p:sp>
      <p:pic>
        <p:nvPicPr>
          <p:cNvPr id="16391"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286000"/>
            <a:ext cx="3124200" cy="2343150"/>
          </a:xfrm>
          <a:prstGeom prst="rect">
            <a:avLst/>
          </a:prstGeom>
          <a:noFill/>
          <a:ln w="28575">
            <a:noFill/>
            <a:miter lim="800000"/>
            <a:headEnd/>
            <a:tailEnd/>
          </a:ln>
        </p:spPr>
      </p:pic>
      <p:sp>
        <p:nvSpPr>
          <p:cNvPr id="9" name="Rectangle 8"/>
          <p:cNvSpPr/>
          <p:nvPr/>
        </p:nvSpPr>
        <p:spPr>
          <a:xfrm>
            <a:off x="0" y="2209800"/>
            <a:ext cx="3657600" cy="584200"/>
          </a:xfrm>
          <a:prstGeom prst="rect">
            <a:avLst/>
          </a:prstGeom>
        </p:spPr>
        <p:txBody>
          <a:bodyPr>
            <a:spAutoFit/>
          </a:bodyPr>
          <a:lstStyle/>
          <a:p>
            <a:pPr algn="ctr" fontAlgn="base">
              <a:spcBef>
                <a:spcPct val="50000"/>
              </a:spcBef>
              <a:spcAft>
                <a:spcPct val="0"/>
              </a:spcAft>
              <a:defRPr/>
            </a:pPr>
            <a:r>
              <a:rPr lang="en-US" sz="1600" b="1" dirty="0">
                <a:solidFill>
                  <a:srgbClr val="FFFFFF"/>
                </a:solidFill>
                <a:effectLst>
                  <a:outerShdw blurRad="38100" dist="38100" dir="2700000" algn="tl">
                    <a:srgbClr val="000000"/>
                  </a:outerShdw>
                </a:effectLst>
                <a:latin typeface="Times New Roman" pitchFamily="18" charset="0"/>
              </a:rPr>
              <a:t>Fairbanks VA Community Based Outpatient Clinic</a:t>
            </a:r>
          </a:p>
        </p:txBody>
      </p:sp>
      <p:pic>
        <p:nvPicPr>
          <p:cNvPr id="16393" name="Picture 3" descr="11534_5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4724400"/>
            <a:ext cx="3513138" cy="1828800"/>
          </a:xfrm>
          <a:prstGeom prst="rect">
            <a:avLst/>
          </a:prstGeom>
          <a:noFill/>
          <a:ln w="9525">
            <a:noFill/>
            <a:miter lim="800000"/>
            <a:headEnd/>
            <a:tailEnd/>
          </a:ln>
        </p:spPr>
      </p:pic>
      <p:sp>
        <p:nvSpPr>
          <p:cNvPr id="16394" name="TextBox 10"/>
          <p:cNvSpPr txBox="1">
            <a:spLocks noChangeArrowheads="1"/>
          </p:cNvSpPr>
          <p:nvPr/>
        </p:nvSpPr>
        <p:spPr bwMode="auto">
          <a:xfrm>
            <a:off x="304800" y="6519863"/>
            <a:ext cx="2743200" cy="338137"/>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FFFFFF"/>
                </a:solidFill>
                <a:latin typeface="Times New Roman" pitchFamily="18" charset="0"/>
              </a:rPr>
              <a:t>Homer VA Outreach Clinic</a:t>
            </a:r>
          </a:p>
        </p:txBody>
      </p:sp>
      <p:pic>
        <p:nvPicPr>
          <p:cNvPr id="16395"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9000" y="3048000"/>
            <a:ext cx="4114800" cy="1825625"/>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57400"/>
            <a:ext cx="7772400" cy="2362200"/>
          </a:xfrm>
        </p:spPr>
        <p:txBody>
          <a:bodyPr/>
          <a:lstStyle/>
          <a:p>
            <a:pPr>
              <a:defRPr/>
            </a:pPr>
            <a:r>
              <a:rPr lang="en-US" sz="6000" dirty="0" smtClean="0"/>
              <a:t>ELIGIBILITY</a:t>
            </a:r>
            <a:endParaRPr lang="en-US" sz="6000" dirty="0"/>
          </a:p>
        </p:txBody>
      </p:sp>
      <p:sp>
        <p:nvSpPr>
          <p:cNvPr id="5" name="Subtitle 4"/>
          <p:cNvSpPr>
            <a:spLocks noGrp="1"/>
          </p:cNvSpPr>
          <p:nvPr>
            <p:ph type="subTitle" idx="1"/>
          </p:nvPr>
        </p:nvSpPr>
        <p:spPr>
          <a:xfrm>
            <a:off x="1371600" y="3657600"/>
            <a:ext cx="6400800" cy="1752600"/>
          </a:xfrm>
        </p:spPr>
        <p:txBody>
          <a:bodyPr/>
          <a:lstStyle/>
          <a:p>
            <a:pPr algn="l">
              <a:defRPr/>
            </a:pPr>
            <a:endParaRPr lang="en-US" sz="2000" dirty="0" smtClean="0"/>
          </a:p>
          <a:p>
            <a:pPr>
              <a:defRPr/>
            </a:pPr>
            <a:r>
              <a:rPr lang="en-US" sz="2000" dirty="0" smtClean="0"/>
              <a:t>VHA Health Eligibility Center Health Benefits Website </a:t>
            </a:r>
          </a:p>
          <a:p>
            <a:pPr>
              <a:defRPr/>
            </a:pPr>
            <a:r>
              <a:rPr lang="en-US" sz="2000" dirty="0" smtClean="0">
                <a:hlinkClick r:id="rId2"/>
              </a:rPr>
              <a:t>http://www.va.gov/healthbenefits/</a:t>
            </a:r>
            <a:endParaRPr lang="en-US" sz="2000" dirty="0" smtClean="0"/>
          </a:p>
          <a:p>
            <a:pPr>
              <a:defRPr/>
            </a:pPr>
            <a:endParaRPr lang="en-US" sz="2000" dirty="0" smtClean="0"/>
          </a:p>
          <a:p>
            <a:pPr>
              <a:defRPr/>
            </a:pPr>
            <a:endParaRPr lang="en-US" sz="2000" dirty="0"/>
          </a:p>
        </p:txBody>
      </p:sp>
      <p:pic>
        <p:nvPicPr>
          <p:cNvPr id="6" name="Picture 4" descr="va_health_seal_cmyk.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6019800"/>
            <a:ext cx="26987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Definition of Veteran for VA Purposes</a:t>
            </a:r>
            <a:endParaRPr lang="en-US" sz="3600" dirty="0"/>
          </a:p>
        </p:txBody>
      </p:sp>
      <p:sp>
        <p:nvSpPr>
          <p:cNvPr id="3" name="Content Placeholder 2"/>
          <p:cNvSpPr>
            <a:spLocks noGrp="1"/>
          </p:cNvSpPr>
          <p:nvPr>
            <p:ph idx="1"/>
          </p:nvPr>
        </p:nvSpPr>
        <p:spPr>
          <a:xfrm>
            <a:off x="381000" y="2133600"/>
            <a:ext cx="8229600" cy="4525963"/>
          </a:xfrm>
        </p:spPr>
        <p:txBody>
          <a:bodyPr>
            <a:normAutofit/>
          </a:bodyPr>
          <a:lstStyle/>
          <a:p>
            <a:r>
              <a:rPr lang="en-US" sz="2000" b="1" dirty="0" smtClean="0">
                <a:latin typeface="Arial" pitchFamily="34" charset="0"/>
                <a:ea typeface="ＭＳ Ｐゴシック" pitchFamily="-106" charset="-128"/>
                <a:cs typeface="Arial" pitchFamily="34" charset="0"/>
              </a:rPr>
              <a:t>Veteran is a person who:</a:t>
            </a:r>
          </a:p>
          <a:p>
            <a:pPr lvl="1"/>
            <a:r>
              <a:rPr lang="en-US" sz="2000" dirty="0" smtClean="0">
                <a:latin typeface="Arial" pitchFamily="34" charset="0"/>
                <a:ea typeface="ＭＳ Ｐゴシック" pitchFamily="-106" charset="-128"/>
                <a:cs typeface="Arial" pitchFamily="34" charset="0"/>
              </a:rPr>
              <a:t>Served in the active military</a:t>
            </a:r>
          </a:p>
          <a:p>
            <a:pPr lvl="1"/>
            <a:r>
              <a:rPr lang="en-US" sz="2000" dirty="0" smtClean="0">
                <a:latin typeface="Arial" pitchFamily="34" charset="0"/>
                <a:ea typeface="ＭＳ Ｐゴシック" pitchFamily="-106" charset="-128"/>
                <a:cs typeface="Arial" pitchFamily="34" charset="0"/>
              </a:rPr>
              <a:t>Discharged or released under conditions other than dishonorable.</a:t>
            </a:r>
          </a:p>
          <a:p>
            <a:endParaRPr lang="en-US" sz="2000" b="1" dirty="0" smtClean="0">
              <a:latin typeface="Arial" pitchFamily="34" charset="0"/>
              <a:ea typeface="ＭＳ Ｐゴシック" pitchFamily="-106" charset="-128"/>
              <a:cs typeface="Arial" pitchFamily="34" charset="0"/>
            </a:endParaRPr>
          </a:p>
          <a:p>
            <a:r>
              <a:rPr lang="en-US" sz="2000" b="1" dirty="0" smtClean="0">
                <a:latin typeface="Arial" pitchFamily="34" charset="0"/>
                <a:ea typeface="ＭＳ Ｐゴシック" pitchFamily="-106" charset="-128"/>
                <a:cs typeface="Arial" pitchFamily="34" charset="0"/>
              </a:rPr>
              <a:t>Former or current Reservists if they served for the full period for which they were called (excludes training purposes).</a:t>
            </a:r>
          </a:p>
          <a:p>
            <a:endParaRPr lang="en-US" sz="2000" b="1" dirty="0" smtClean="0">
              <a:latin typeface="Arial" pitchFamily="34" charset="0"/>
              <a:ea typeface="ＭＳ Ｐゴシック" pitchFamily="-106" charset="-128"/>
              <a:cs typeface="Arial" pitchFamily="34" charset="0"/>
            </a:endParaRPr>
          </a:p>
          <a:p>
            <a:r>
              <a:rPr lang="en-US" sz="2000" b="1" dirty="0" smtClean="0">
                <a:latin typeface="Arial" pitchFamily="34" charset="0"/>
                <a:ea typeface="ＭＳ Ｐゴシック" pitchFamily="-106" charset="-128"/>
                <a:cs typeface="Arial" pitchFamily="34" charset="0"/>
              </a:rPr>
              <a:t>Former or current National Guard members if activated/mobilized by a Federal order.</a:t>
            </a:r>
          </a:p>
          <a:p>
            <a:endParaRPr lang="en-US" sz="2000" b="1" dirty="0">
              <a:latin typeface="Arial" pitchFamily="34" charset="0"/>
              <a:ea typeface="ＭＳ Ｐゴシック" pitchFamily="-106" charset="-128"/>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762000" y="304800"/>
            <a:ext cx="7467600" cy="1143000"/>
          </a:xfrm>
        </p:spPr>
        <p:txBody>
          <a:bodyPr/>
          <a:lstStyle/>
          <a:p>
            <a:pPr eaLnBrk="1" hangingPunct="1"/>
            <a:r>
              <a:rPr lang="en-US" b="1" dirty="0" smtClean="0"/>
              <a:t>Recent Combat Veterans</a:t>
            </a:r>
          </a:p>
        </p:txBody>
      </p:sp>
      <p:sp>
        <p:nvSpPr>
          <p:cNvPr id="11268" name="Rectangle 3"/>
          <p:cNvSpPr>
            <a:spLocks noGrp="1" noChangeArrowheads="1"/>
          </p:cNvSpPr>
          <p:nvPr>
            <p:ph type="body" sz="half" idx="1"/>
          </p:nvPr>
        </p:nvSpPr>
        <p:spPr>
          <a:xfrm>
            <a:off x="304800" y="1600200"/>
            <a:ext cx="7772400" cy="4532313"/>
          </a:xfrm>
        </p:spPr>
        <p:txBody>
          <a:bodyPr/>
          <a:lstStyle/>
          <a:p>
            <a:pPr eaLnBrk="1" hangingPunct="1">
              <a:lnSpc>
                <a:spcPct val="80000"/>
              </a:lnSpc>
              <a:spcBef>
                <a:spcPct val="35000"/>
              </a:spcBef>
              <a:buClr>
                <a:schemeClr val="folHlink"/>
              </a:buClr>
              <a:buSzPct val="85000"/>
              <a:buFontTx/>
              <a:buNone/>
            </a:pPr>
            <a:r>
              <a:rPr lang="en-US" sz="2400" b="1" dirty="0" smtClean="0">
                <a:solidFill>
                  <a:schemeClr val="bg2">
                    <a:lumMod val="20000"/>
                    <a:lumOff val="80000"/>
                  </a:schemeClr>
                </a:solidFill>
              </a:rPr>
              <a:t>OIF/OED/OND Combat Veterans *</a:t>
            </a:r>
          </a:p>
          <a:p>
            <a:pPr eaLnBrk="1" hangingPunct="1">
              <a:lnSpc>
                <a:spcPct val="80000"/>
              </a:lnSpc>
              <a:spcBef>
                <a:spcPct val="35000"/>
              </a:spcBef>
              <a:buClr>
                <a:schemeClr val="folHlink"/>
              </a:buClr>
              <a:buSzPct val="85000"/>
              <a:buFont typeface="Wingdings" pitchFamily="2" charset="2"/>
              <a:buChar char="§"/>
            </a:pPr>
            <a:endParaRPr lang="en-US" sz="2400" b="1" dirty="0" smtClean="0">
              <a:solidFill>
                <a:schemeClr val="bg2">
                  <a:lumMod val="20000"/>
                  <a:lumOff val="80000"/>
                </a:schemeClr>
              </a:solidFill>
            </a:endParaRPr>
          </a:p>
          <a:p>
            <a:pPr eaLnBrk="1" hangingPunct="1">
              <a:lnSpc>
                <a:spcPct val="80000"/>
              </a:lnSpc>
              <a:spcBef>
                <a:spcPct val="35000"/>
              </a:spcBef>
              <a:buClr>
                <a:schemeClr val="folHlink"/>
              </a:buClr>
              <a:buSzPct val="85000"/>
              <a:buFont typeface="Wingdings" pitchFamily="2" charset="2"/>
              <a:buChar char="§"/>
            </a:pPr>
            <a:r>
              <a:rPr lang="en-US" sz="2400" b="1" dirty="0" smtClean="0">
                <a:solidFill>
                  <a:schemeClr val="bg2">
                    <a:lumMod val="20000"/>
                    <a:lumOff val="80000"/>
                  </a:schemeClr>
                </a:solidFill>
              </a:rPr>
              <a:t>5 Years of Free Medical Care for conditions possibly related to service</a:t>
            </a:r>
          </a:p>
          <a:p>
            <a:pPr eaLnBrk="1" hangingPunct="1">
              <a:lnSpc>
                <a:spcPct val="80000"/>
              </a:lnSpc>
              <a:spcBef>
                <a:spcPct val="35000"/>
              </a:spcBef>
              <a:buClr>
                <a:schemeClr val="folHlink"/>
              </a:buClr>
              <a:buSzPct val="85000"/>
              <a:buFont typeface="Wingdings" pitchFamily="2" charset="2"/>
              <a:buChar char="§"/>
            </a:pPr>
            <a:r>
              <a:rPr lang="en-US" sz="2400" b="1" dirty="0" smtClean="0">
                <a:solidFill>
                  <a:schemeClr val="bg2">
                    <a:lumMod val="20000"/>
                    <a:lumOff val="80000"/>
                  </a:schemeClr>
                </a:solidFill>
              </a:rPr>
              <a:t>Extended Future Eligibility</a:t>
            </a:r>
          </a:p>
          <a:p>
            <a:pPr eaLnBrk="1" hangingPunct="1">
              <a:lnSpc>
                <a:spcPct val="80000"/>
              </a:lnSpc>
              <a:spcBef>
                <a:spcPct val="35000"/>
              </a:spcBef>
              <a:buClr>
                <a:schemeClr val="folHlink"/>
              </a:buClr>
              <a:buSzPct val="85000"/>
              <a:buFont typeface="Wingdings" pitchFamily="2" charset="2"/>
              <a:buChar char="§"/>
            </a:pPr>
            <a:r>
              <a:rPr lang="en-US" sz="2400" b="1" dirty="0" smtClean="0">
                <a:solidFill>
                  <a:schemeClr val="bg2">
                    <a:lumMod val="20000"/>
                    <a:lumOff val="80000"/>
                  </a:schemeClr>
                </a:solidFill>
              </a:rPr>
              <a:t>Dental for First 120 Days After Discharge</a:t>
            </a:r>
          </a:p>
          <a:p>
            <a:pPr eaLnBrk="1" hangingPunct="1">
              <a:lnSpc>
                <a:spcPct val="80000"/>
              </a:lnSpc>
              <a:spcBef>
                <a:spcPct val="35000"/>
              </a:spcBef>
              <a:buClr>
                <a:schemeClr val="folHlink"/>
              </a:buClr>
              <a:buSzPct val="85000"/>
              <a:buFont typeface="Wingdings" pitchFamily="2" charset="2"/>
              <a:buChar char="§"/>
            </a:pPr>
            <a:endParaRPr lang="en-US" sz="2400" b="1" dirty="0" smtClean="0">
              <a:solidFill>
                <a:schemeClr val="bg2">
                  <a:lumMod val="20000"/>
                  <a:lumOff val="80000"/>
                </a:schemeClr>
              </a:solidFill>
            </a:endParaRPr>
          </a:p>
          <a:p>
            <a:pPr eaLnBrk="1" hangingPunct="1">
              <a:lnSpc>
                <a:spcPct val="80000"/>
              </a:lnSpc>
              <a:spcBef>
                <a:spcPct val="35000"/>
              </a:spcBef>
              <a:buClr>
                <a:schemeClr val="folHlink"/>
              </a:buClr>
              <a:buSzPct val="85000"/>
              <a:buFont typeface="Wingdings" pitchFamily="2" charset="2"/>
              <a:buChar char="§"/>
            </a:pPr>
            <a:endParaRPr lang="en-US" sz="2400" b="1" dirty="0" smtClean="0">
              <a:solidFill>
                <a:schemeClr val="bg2">
                  <a:lumMod val="20000"/>
                  <a:lumOff val="80000"/>
                </a:schemeClr>
              </a:solidFill>
            </a:endParaRPr>
          </a:p>
          <a:p>
            <a:pPr eaLnBrk="1" hangingPunct="1">
              <a:lnSpc>
                <a:spcPct val="80000"/>
              </a:lnSpc>
              <a:spcBef>
                <a:spcPct val="35000"/>
              </a:spcBef>
              <a:buClr>
                <a:schemeClr val="folHlink"/>
              </a:buClr>
              <a:buSzPct val="85000"/>
              <a:buFont typeface="Wingdings" pitchFamily="2" charset="2"/>
              <a:buChar char="§"/>
            </a:pPr>
            <a:endParaRPr lang="en-US" sz="2400" b="1" dirty="0" smtClean="0">
              <a:solidFill>
                <a:schemeClr val="bg2">
                  <a:lumMod val="20000"/>
                  <a:lumOff val="80000"/>
                </a:schemeClr>
              </a:solidFill>
            </a:endParaRPr>
          </a:p>
          <a:p>
            <a:pPr eaLnBrk="1" hangingPunct="1">
              <a:lnSpc>
                <a:spcPct val="80000"/>
              </a:lnSpc>
              <a:spcBef>
                <a:spcPct val="35000"/>
              </a:spcBef>
              <a:buClr>
                <a:schemeClr val="folHlink"/>
              </a:buClr>
              <a:buSzPct val="85000"/>
              <a:buFontTx/>
              <a:buNone/>
            </a:pPr>
            <a:r>
              <a:rPr lang="en-US" sz="1800" b="1" dirty="0" smtClean="0">
                <a:solidFill>
                  <a:schemeClr val="bg2">
                    <a:lumMod val="20000"/>
                    <a:lumOff val="80000"/>
                  </a:schemeClr>
                </a:solidFill>
              </a:rPr>
              <a:t>*Operation Iraqi Freedom</a:t>
            </a:r>
          </a:p>
          <a:p>
            <a:pPr eaLnBrk="1" hangingPunct="1">
              <a:lnSpc>
                <a:spcPct val="80000"/>
              </a:lnSpc>
              <a:spcBef>
                <a:spcPct val="35000"/>
              </a:spcBef>
              <a:buClr>
                <a:schemeClr val="folHlink"/>
              </a:buClr>
              <a:buSzPct val="85000"/>
              <a:buFontTx/>
              <a:buNone/>
            </a:pPr>
            <a:r>
              <a:rPr lang="en-US" sz="1800" b="1" dirty="0" smtClean="0">
                <a:solidFill>
                  <a:schemeClr val="bg2">
                    <a:lumMod val="20000"/>
                    <a:lumOff val="80000"/>
                  </a:schemeClr>
                </a:solidFill>
              </a:rPr>
              <a:t>*Operation Enduring Freedom</a:t>
            </a:r>
          </a:p>
          <a:p>
            <a:pPr eaLnBrk="1" hangingPunct="1">
              <a:lnSpc>
                <a:spcPct val="80000"/>
              </a:lnSpc>
              <a:spcBef>
                <a:spcPct val="35000"/>
              </a:spcBef>
              <a:buClr>
                <a:schemeClr val="folHlink"/>
              </a:buClr>
              <a:buSzPct val="85000"/>
              <a:buFontTx/>
              <a:buNone/>
            </a:pPr>
            <a:r>
              <a:rPr lang="en-US" sz="1800" b="1" dirty="0" smtClean="0">
                <a:solidFill>
                  <a:schemeClr val="bg2">
                    <a:lumMod val="20000"/>
                    <a:lumOff val="80000"/>
                  </a:schemeClr>
                </a:solidFill>
              </a:rPr>
              <a:t>*Operation New Dawn</a:t>
            </a:r>
          </a:p>
          <a:p>
            <a:pPr eaLnBrk="1" hangingPunct="1">
              <a:lnSpc>
                <a:spcPct val="80000"/>
              </a:lnSpc>
              <a:spcBef>
                <a:spcPct val="35000"/>
              </a:spcBef>
              <a:buClr>
                <a:schemeClr val="folHlink"/>
              </a:buClr>
              <a:buSzPct val="85000"/>
              <a:buFont typeface="Wingdings" pitchFamily="2" charset="2"/>
              <a:buChar char="§"/>
            </a:pPr>
            <a:endParaRPr lang="en-US" sz="2400" dirty="0" smtClean="0"/>
          </a:p>
          <a:p>
            <a:pPr eaLnBrk="1" hangingPunct="1">
              <a:lnSpc>
                <a:spcPct val="80000"/>
              </a:lnSpc>
              <a:spcBef>
                <a:spcPct val="35000"/>
              </a:spcBef>
              <a:buClr>
                <a:schemeClr val="folHlink"/>
              </a:buClr>
              <a:buSzPct val="85000"/>
              <a:buFont typeface="Wingdings" pitchFamily="2" charset="2"/>
              <a:buChar char="§"/>
            </a:pPr>
            <a:endParaRPr lang="en-US" sz="2400" dirty="0" smtClean="0"/>
          </a:p>
          <a:p>
            <a:pPr eaLnBrk="1" hangingPunct="1">
              <a:lnSpc>
                <a:spcPct val="80000"/>
              </a:lnSpc>
              <a:spcBef>
                <a:spcPct val="35000"/>
              </a:spcBef>
              <a:buClr>
                <a:srgbClr val="FF33CC"/>
              </a:buClr>
              <a:buSzPct val="85000"/>
              <a:buFont typeface="Monotype Sorts"/>
              <a:buNone/>
            </a:pPr>
            <a:endParaRPr lang="en-US" sz="2400" dirty="0" smtClean="0">
              <a:solidFill>
                <a:schemeClr val="tx2"/>
              </a:solidFill>
            </a:endParaRPr>
          </a:p>
        </p:txBody>
      </p:sp>
      <p:pic>
        <p:nvPicPr>
          <p:cNvPr id="6" name="Picture 4" descr="va_health_seal_cmyk.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6019800"/>
            <a:ext cx="2698750" cy="676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Enrollment	</a:t>
            </a:r>
            <a:endParaRPr lang="en-US" sz="4800" dirty="0"/>
          </a:p>
        </p:txBody>
      </p:sp>
      <p:sp>
        <p:nvSpPr>
          <p:cNvPr id="3" name="Content Placeholder 2"/>
          <p:cNvSpPr>
            <a:spLocks noGrp="1"/>
          </p:cNvSpPr>
          <p:nvPr>
            <p:ph idx="1"/>
          </p:nvPr>
        </p:nvSpPr>
        <p:spPr>
          <a:xfrm>
            <a:off x="381000" y="2133600"/>
            <a:ext cx="8229600" cy="4267200"/>
          </a:xfrm>
        </p:spPr>
        <p:txBody>
          <a:bodyPr/>
          <a:lstStyle/>
          <a:p>
            <a:pPr>
              <a:spcBef>
                <a:spcPct val="50000"/>
              </a:spcBef>
              <a:buClr>
                <a:schemeClr val="folHlink"/>
              </a:buClr>
              <a:buFont typeface="Wingdings" pitchFamily="2" charset="2"/>
              <a:buChar char="§"/>
            </a:pPr>
            <a:r>
              <a:rPr lang="en-US" dirty="0" smtClean="0"/>
              <a:t>Application for Health Care is VA Form 10-10EZ</a:t>
            </a:r>
          </a:p>
          <a:p>
            <a:pPr lvl="1">
              <a:spcBef>
                <a:spcPct val="50000"/>
              </a:spcBef>
              <a:buClr>
                <a:schemeClr val="hlink"/>
              </a:buClr>
              <a:buFont typeface="Wingdings" pitchFamily="2" charset="2"/>
              <a:buChar char="§"/>
            </a:pPr>
            <a:r>
              <a:rPr lang="en-US" sz="2000" dirty="0" smtClean="0"/>
              <a:t>   Obtain at any VA facility or by calling 1-877-222-VETS, or submit on-line at </a:t>
            </a:r>
            <a:r>
              <a:rPr lang="en-US" sz="2000" dirty="0" smtClean="0">
                <a:hlinkClick r:id="rId2"/>
              </a:rPr>
              <a:t>www.1010ez.med.va.gov</a:t>
            </a:r>
            <a:endParaRPr lang="en-US" sz="2000" dirty="0" smtClean="0"/>
          </a:p>
          <a:p>
            <a:pPr lvl="1">
              <a:spcBef>
                <a:spcPct val="50000"/>
              </a:spcBef>
              <a:buClr>
                <a:schemeClr val="hlink"/>
              </a:buClr>
              <a:buFont typeface="Wingdings" pitchFamily="2" charset="2"/>
              <a:buChar char="§"/>
            </a:pPr>
            <a:r>
              <a:rPr lang="en-US" sz="2000" dirty="0" smtClean="0"/>
              <a:t>   Mail or take application to local VA Medical Center</a:t>
            </a:r>
          </a:p>
          <a:p>
            <a:pPr lvl="2">
              <a:spcBef>
                <a:spcPct val="50000"/>
              </a:spcBef>
              <a:buClr>
                <a:schemeClr val="hlink"/>
              </a:buClr>
              <a:buFont typeface="Wingdings" pitchFamily="2" charset="2"/>
              <a:buChar char="§"/>
            </a:pPr>
            <a:r>
              <a:rPr lang="en-US" sz="2000" b="1" dirty="0" smtClean="0">
                <a:solidFill>
                  <a:srgbClr val="FFC000"/>
                </a:solidFill>
              </a:rPr>
              <a:t>In Alaska mail to: Alaska VA Healthcare System            		        Attn: Eligibility – 136A                        		        1201 N. Muldoon Road                                      		        Anchorage, AK   99504 or Fax 257-6784</a:t>
            </a:r>
          </a:p>
          <a:p>
            <a:pPr lvl="1">
              <a:spcBef>
                <a:spcPct val="50000"/>
              </a:spcBef>
              <a:buClr>
                <a:schemeClr val="hlink"/>
              </a:buClr>
              <a:buFont typeface="Wingdings" pitchFamily="2" charset="2"/>
              <a:buChar char="§"/>
            </a:pPr>
            <a:r>
              <a:rPr lang="en-US" sz="2000" dirty="0" smtClean="0"/>
              <a:t>   Enrollment letter sent to veterans notifying of enrollment</a:t>
            </a:r>
          </a:p>
          <a:p>
            <a:pPr lvl="1">
              <a:spcBef>
                <a:spcPct val="50000"/>
              </a:spcBef>
              <a:buClr>
                <a:schemeClr val="hlink"/>
              </a:buClr>
              <a:buFont typeface="Wingdings" pitchFamily="2" charset="2"/>
              <a:buChar char="§"/>
            </a:pPr>
            <a:r>
              <a:rPr lang="en-US" sz="2000" dirty="0" smtClean="0"/>
              <a:t>   Annual enrollment system</a:t>
            </a:r>
          </a:p>
          <a:p>
            <a:pPr lvl="1">
              <a:spcBef>
                <a:spcPct val="50000"/>
              </a:spcBef>
              <a:buClr>
                <a:schemeClr val="hlink"/>
              </a:buClr>
              <a:buFont typeface="Wingdings" pitchFamily="2" charset="2"/>
              <a:buChar char="§"/>
            </a:pPr>
            <a:r>
              <a:rPr lang="en-US" sz="2000" dirty="0" smtClean="0"/>
              <a:t>   Contact local VA to schedule an appointment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Income Thresholds</a:t>
            </a:r>
            <a:endParaRPr lang="en-US" sz="3600" dirty="0"/>
          </a:p>
        </p:txBody>
      </p:sp>
      <p:sp>
        <p:nvSpPr>
          <p:cNvPr id="3" name="Content Placeholder 2"/>
          <p:cNvSpPr>
            <a:spLocks noGrp="1"/>
          </p:cNvSpPr>
          <p:nvPr>
            <p:ph idx="1"/>
          </p:nvPr>
        </p:nvSpPr>
        <p:spPr>
          <a:xfrm>
            <a:off x="533400" y="2133600"/>
            <a:ext cx="8229600" cy="4525963"/>
          </a:xfrm>
        </p:spPr>
        <p:txBody>
          <a:bodyPr>
            <a:normAutofit fontScale="92500" lnSpcReduction="10000"/>
          </a:bodyPr>
          <a:lstStyle/>
          <a:p>
            <a:r>
              <a:rPr lang="en-US" sz="2200" b="1" dirty="0" smtClean="0">
                <a:latin typeface="Arial" pitchFamily="34" charset="0"/>
                <a:cs typeface="Arial" pitchFamily="34" charset="0"/>
              </a:rPr>
              <a:t>Certain Veterans are required to complete a financial assessment (i.e. Means Test) annually to determine copayment status.</a:t>
            </a:r>
          </a:p>
          <a:p>
            <a:pPr>
              <a:buNone/>
            </a:pPr>
            <a:endParaRPr lang="en-US" sz="1300" b="1" dirty="0" smtClean="0">
              <a:latin typeface="Arial" pitchFamily="34" charset="0"/>
              <a:cs typeface="Arial" pitchFamily="34" charset="0"/>
            </a:endParaRPr>
          </a:p>
          <a:p>
            <a:r>
              <a:rPr lang="en-US" sz="2200" b="1" dirty="0" smtClean="0">
                <a:latin typeface="Arial" pitchFamily="34" charset="0"/>
                <a:cs typeface="Arial" pitchFamily="34" charset="0"/>
              </a:rPr>
              <a:t>Uses Veteran’s household income, including spouse and dependents,  prior year income and assets for financial assessments. </a:t>
            </a:r>
          </a:p>
          <a:p>
            <a:pPr>
              <a:buNone/>
            </a:pPr>
            <a:endParaRPr lang="en-US" sz="1300" b="1" dirty="0" smtClean="0">
              <a:latin typeface="Arial" pitchFamily="34" charset="0"/>
              <a:cs typeface="Arial" pitchFamily="34" charset="0"/>
            </a:endParaRPr>
          </a:p>
          <a:p>
            <a:r>
              <a:rPr lang="en-US" sz="2200" b="1" dirty="0" smtClean="0">
                <a:latin typeface="Arial" pitchFamily="34" charset="0"/>
                <a:cs typeface="Arial" pitchFamily="34" charset="0"/>
              </a:rPr>
              <a:t>Updated each calendar year based on the income limits established by U.S. Department of Housing and Urban Development (HUD). </a:t>
            </a:r>
          </a:p>
          <a:p>
            <a:pPr lvl="2"/>
            <a:r>
              <a:rPr lang="en-US" sz="2200" dirty="0" smtClean="0">
                <a:solidFill>
                  <a:srgbClr val="FFFF00"/>
                </a:solidFill>
                <a:latin typeface="Arial" pitchFamily="34" charset="0"/>
                <a:cs typeface="Arial" pitchFamily="34" charset="0"/>
              </a:rPr>
              <a:t>VA Means Test Threshold</a:t>
            </a:r>
          </a:p>
          <a:p>
            <a:pPr lvl="2"/>
            <a:r>
              <a:rPr lang="en-US" sz="2200" dirty="0" smtClean="0">
                <a:solidFill>
                  <a:srgbClr val="FFFF00"/>
                </a:solidFill>
                <a:latin typeface="Arial" pitchFamily="34" charset="0"/>
                <a:cs typeface="Arial" pitchFamily="34" charset="0"/>
              </a:rPr>
              <a:t>VA GMT (Geographically adjusted) Income Threshold</a:t>
            </a:r>
          </a:p>
          <a:p>
            <a:pPr>
              <a:buNone/>
            </a:pPr>
            <a:endParaRPr lang="en-US" sz="1300" dirty="0" smtClean="0"/>
          </a:p>
          <a:p>
            <a:r>
              <a:rPr lang="en-US" sz="2400" dirty="0" smtClean="0">
                <a:hlinkClick r:id="rId2"/>
              </a:rPr>
              <a:t>http://www.va.gov/healthbenefits/cost/income_thresholds.asp</a:t>
            </a:r>
            <a:endParaRPr lang="en-US" sz="2400" dirty="0" smtClean="0"/>
          </a:p>
          <a:p>
            <a:endParaRPr lang="en-US" sz="2000" dirty="0" smtClean="0">
              <a:latin typeface="Arial" pitchFamily="34" charset="0"/>
              <a:cs typeface="Arial" pitchFamily="34" charset="0"/>
            </a:endParaRPr>
          </a:p>
          <a:p>
            <a:endParaRPr lang="en-US"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p:txBody>
          <a:bodyPr>
            <a:normAutofit/>
          </a:bodyPr>
          <a:lstStyle/>
          <a:p>
            <a:r>
              <a:rPr lang="en-US" sz="3200" dirty="0" smtClean="0">
                <a:ea typeface="ＭＳ Ｐゴシック" pitchFamily="-106" charset="-128"/>
              </a:rPr>
              <a:t>Copayment Charges for Certain Veterans</a:t>
            </a:r>
          </a:p>
        </p:txBody>
      </p:sp>
      <p:sp>
        <p:nvSpPr>
          <p:cNvPr id="19459" name="Rectangle 9"/>
          <p:cNvSpPr>
            <a:spLocks noGrp="1" noChangeArrowheads="1"/>
          </p:cNvSpPr>
          <p:nvPr>
            <p:ph idx="1"/>
          </p:nvPr>
        </p:nvSpPr>
        <p:spPr>
          <a:xfrm>
            <a:off x="609600" y="2209800"/>
            <a:ext cx="8229600" cy="4525963"/>
          </a:xfrm>
          <a:ln>
            <a:noFill/>
          </a:ln>
        </p:spPr>
        <p:txBody>
          <a:bodyPr>
            <a:normAutofit/>
          </a:bodyPr>
          <a:lstStyle/>
          <a:p>
            <a:r>
              <a:rPr lang="en-US" sz="2000" dirty="0" smtClean="0">
                <a:latin typeface="Arial" pitchFamily="34" charset="0"/>
                <a:ea typeface="ＭＳ Ｐゴシック" pitchFamily="-106" charset="-128"/>
                <a:cs typeface="Arial" pitchFamily="34" charset="0"/>
              </a:rPr>
              <a:t>Veterans may be responsible for copayments for certain types of services provided by the VA.  Copayment amounts vary depending on type of service rendered and financial assessment, as applicable.  Such copayments include:</a:t>
            </a:r>
          </a:p>
          <a:p>
            <a:pPr lvl="1"/>
            <a:r>
              <a:rPr lang="en-US" sz="2000" dirty="0" smtClean="0">
                <a:latin typeface="Arial" pitchFamily="34" charset="0"/>
                <a:ea typeface="ＭＳ Ｐゴシック" pitchFamily="-106" charset="-128"/>
                <a:cs typeface="Arial" pitchFamily="34" charset="0"/>
              </a:rPr>
              <a:t>Outpatient Copayments</a:t>
            </a:r>
          </a:p>
          <a:p>
            <a:pPr lvl="1"/>
            <a:r>
              <a:rPr lang="en-US" sz="2000" dirty="0" smtClean="0">
                <a:latin typeface="Arial" pitchFamily="34" charset="0"/>
                <a:ea typeface="ＭＳ Ｐゴシック" pitchFamily="-106" charset="-128"/>
                <a:cs typeface="Arial" pitchFamily="34" charset="0"/>
              </a:rPr>
              <a:t>Inpatient Copayments</a:t>
            </a:r>
          </a:p>
          <a:p>
            <a:pPr lvl="1"/>
            <a:r>
              <a:rPr lang="en-US" sz="2000" dirty="0" smtClean="0">
                <a:latin typeface="Arial" pitchFamily="34" charset="0"/>
                <a:ea typeface="ＭＳ Ｐゴシック" pitchFamily="-106" charset="-128"/>
                <a:cs typeface="Arial" pitchFamily="34" charset="0"/>
              </a:rPr>
              <a:t>Medication Copayments</a:t>
            </a:r>
          </a:p>
          <a:p>
            <a:pPr lvl="1">
              <a:spcBef>
                <a:spcPts val="600"/>
              </a:spcBef>
            </a:pPr>
            <a:r>
              <a:rPr lang="en-US" sz="2000" dirty="0" smtClean="0">
                <a:latin typeface="Arial" pitchFamily="34" charset="0"/>
                <a:ea typeface="ＭＳ Ｐゴシック" pitchFamily="-106" charset="-128"/>
                <a:cs typeface="Arial" pitchFamily="34" charset="0"/>
              </a:rPr>
              <a:t>Extended Care Services Copayments (e.g. community living center or nursing homes, adult day healthcare, geriatric evaluations, etc.)</a:t>
            </a:r>
          </a:p>
          <a:p>
            <a:pPr>
              <a:spcBef>
                <a:spcPts val="600"/>
              </a:spcBef>
            </a:pPr>
            <a:r>
              <a:rPr lang="en-US" sz="2000" dirty="0" smtClean="0">
                <a:latin typeface="Arial" pitchFamily="34" charset="0"/>
                <a:ea typeface="ＭＳ Ｐゴシック" pitchFamily="-106" charset="-128"/>
                <a:cs typeface="Arial" pitchFamily="34" charset="0"/>
              </a:rPr>
              <a:t>No copayments and no insurance billing for treatment of                       SC conditions.</a:t>
            </a:r>
          </a:p>
          <a:p>
            <a:pPr>
              <a:spcBef>
                <a:spcPts val="600"/>
              </a:spcBef>
              <a:buNone/>
            </a:pPr>
            <a:endParaRPr lang="en-US" sz="2000" dirty="0" smtClean="0">
              <a:ea typeface="ＭＳ Ｐゴシック" pitchFamily="-106" charset="-128"/>
              <a:cs typeface="Arial" charset="0"/>
            </a:endParaRPr>
          </a:p>
          <a:p>
            <a:pPr>
              <a:buNone/>
            </a:pPr>
            <a:endParaRPr lang="en-US" sz="2000" dirty="0" smtClean="0">
              <a:ea typeface="ＭＳ Ｐゴシック" pitchFamily="-106" charset="-12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Why we are here today</a:t>
            </a:r>
            <a:endParaRPr lang="en-US" sz="4400" dirty="0"/>
          </a:p>
        </p:txBody>
      </p:sp>
      <p:sp>
        <p:nvSpPr>
          <p:cNvPr id="3" name="Content Placeholder 2"/>
          <p:cNvSpPr>
            <a:spLocks noGrp="1"/>
          </p:cNvSpPr>
          <p:nvPr>
            <p:ph idx="1"/>
          </p:nvPr>
        </p:nvSpPr>
        <p:spPr/>
        <p:txBody>
          <a:bodyPr/>
          <a:lstStyle/>
          <a:p>
            <a:r>
              <a:rPr lang="en-US" sz="2800" dirty="0" smtClean="0"/>
              <a:t>TO HELP VETERANS IN YOUR COMMUNITY  </a:t>
            </a:r>
          </a:p>
          <a:p>
            <a:pPr lvl="1"/>
            <a:r>
              <a:rPr lang="en-US" sz="2400" dirty="0" smtClean="0"/>
              <a:t>Education:</a:t>
            </a:r>
          </a:p>
          <a:p>
            <a:pPr lvl="2"/>
            <a:r>
              <a:rPr lang="en-US" sz="2400" dirty="0" smtClean="0"/>
              <a:t>Information and resources about Veteran benefits and services.  </a:t>
            </a:r>
          </a:p>
          <a:p>
            <a:pPr lvl="1"/>
            <a:r>
              <a:rPr lang="en-US" sz="2400" dirty="0" smtClean="0"/>
              <a:t>Collaboration:</a:t>
            </a:r>
          </a:p>
          <a:p>
            <a:pPr lvl="2"/>
            <a:r>
              <a:rPr lang="en-US" sz="2400" dirty="0" smtClean="0"/>
              <a:t>Work together to plan a Veterans outreach event</a:t>
            </a:r>
            <a:r>
              <a:rPr lang="en-US" dirty="0" smtClean="0"/>
              <a:t>.   </a:t>
            </a:r>
          </a:p>
          <a:p>
            <a:pPr lvl="1"/>
            <a:r>
              <a:rPr lang="en-US" sz="2400" dirty="0" smtClean="0"/>
              <a:t>Partnership:</a:t>
            </a:r>
          </a:p>
          <a:p>
            <a:pPr lvl="2"/>
            <a:r>
              <a:rPr lang="en-US" sz="2400" dirty="0" smtClean="0"/>
              <a:t>Relationship between VA and the Community to help Veterans.</a:t>
            </a:r>
          </a:p>
        </p:txBody>
      </p:sp>
      <p:sp>
        <p:nvSpPr>
          <p:cNvPr id="4" name="Rectangle 3"/>
          <p:cNvSpPr/>
          <p:nvPr/>
        </p:nvSpPr>
        <p:spPr bwMode="auto">
          <a:xfrm>
            <a:off x="203200" y="5965372"/>
            <a:ext cx="1349829" cy="863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z="4000" b="1" smtClean="0"/>
              <a:t>Medication Copayments</a:t>
            </a:r>
            <a:endParaRPr lang="en-US" sz="1800" b="1" i="1" smtClean="0"/>
          </a:p>
        </p:txBody>
      </p:sp>
      <p:sp>
        <p:nvSpPr>
          <p:cNvPr id="13316" name="Rectangle 3"/>
          <p:cNvSpPr>
            <a:spLocks noGrp="1" noChangeArrowheads="1"/>
          </p:cNvSpPr>
          <p:nvPr>
            <p:ph type="body" idx="1"/>
          </p:nvPr>
        </p:nvSpPr>
        <p:spPr>
          <a:xfrm>
            <a:off x="533400" y="2362200"/>
            <a:ext cx="7772400" cy="4495800"/>
          </a:xfrm>
        </p:spPr>
        <p:txBody>
          <a:bodyPr/>
          <a:lstStyle/>
          <a:p>
            <a:pPr>
              <a:lnSpc>
                <a:spcPct val="90000"/>
              </a:lnSpc>
              <a:spcBef>
                <a:spcPct val="50000"/>
              </a:spcBef>
              <a:buClr>
                <a:schemeClr val="folHlink"/>
              </a:buClr>
              <a:buFontTx/>
              <a:buNone/>
            </a:pPr>
            <a:r>
              <a:rPr lang="en-US" sz="2800" dirty="0" smtClean="0">
                <a:solidFill>
                  <a:srgbClr val="FFFFFF"/>
                </a:solidFill>
              </a:rPr>
              <a:t>$8 or $9 for 30 Day Supply</a:t>
            </a:r>
          </a:p>
          <a:p>
            <a:pPr>
              <a:lnSpc>
                <a:spcPct val="90000"/>
              </a:lnSpc>
              <a:spcBef>
                <a:spcPct val="50000"/>
              </a:spcBef>
              <a:buClr>
                <a:schemeClr val="folHlink"/>
              </a:buClr>
              <a:buFont typeface="Wingdings" pitchFamily="2" charset="2"/>
              <a:buChar char="§"/>
            </a:pPr>
            <a:r>
              <a:rPr lang="en-US" sz="2800" dirty="0" smtClean="0">
                <a:solidFill>
                  <a:srgbClr val="FFFFFF"/>
                </a:solidFill>
              </a:rPr>
              <a:t>Service Connected Less Than 50%</a:t>
            </a:r>
          </a:p>
          <a:p>
            <a:pPr>
              <a:lnSpc>
                <a:spcPct val="90000"/>
              </a:lnSpc>
              <a:spcBef>
                <a:spcPct val="50000"/>
              </a:spcBef>
              <a:buClr>
                <a:schemeClr val="folHlink"/>
              </a:buClr>
              <a:buFont typeface="Wingdings" pitchFamily="2" charset="2"/>
              <a:buChar char="§"/>
            </a:pPr>
            <a:r>
              <a:rPr lang="en-US" sz="2800" dirty="0" smtClean="0">
                <a:solidFill>
                  <a:srgbClr val="FFFFFF"/>
                </a:solidFill>
              </a:rPr>
              <a:t>Veterans With Income Above:</a:t>
            </a:r>
          </a:p>
          <a:p>
            <a:pPr lvl="1">
              <a:lnSpc>
                <a:spcPct val="90000"/>
              </a:lnSpc>
              <a:spcBef>
                <a:spcPct val="50000"/>
              </a:spcBef>
              <a:buClr>
                <a:schemeClr val="folHlink"/>
              </a:buClr>
              <a:buFont typeface="Wingdings" pitchFamily="2" charset="2"/>
              <a:buChar char="Ø"/>
            </a:pPr>
            <a:r>
              <a:rPr lang="en-US" sz="2400" dirty="0" smtClean="0">
                <a:solidFill>
                  <a:srgbClr val="FFFFFF"/>
                </a:solidFill>
              </a:rPr>
              <a:t>Single $12,256</a:t>
            </a:r>
          </a:p>
          <a:p>
            <a:pPr lvl="1">
              <a:lnSpc>
                <a:spcPct val="90000"/>
              </a:lnSpc>
              <a:spcBef>
                <a:spcPct val="50000"/>
              </a:spcBef>
              <a:buClr>
                <a:schemeClr val="folHlink"/>
              </a:buClr>
              <a:buFont typeface="Wingdings" pitchFamily="2" charset="2"/>
              <a:buChar char="Ø"/>
            </a:pPr>
            <a:r>
              <a:rPr lang="en-US" sz="2400" dirty="0" smtClean="0">
                <a:solidFill>
                  <a:srgbClr val="FFFFFF"/>
                </a:solidFill>
              </a:rPr>
              <a:t>Married $16,051</a:t>
            </a:r>
          </a:p>
          <a:p>
            <a:pPr lvl="2">
              <a:lnSpc>
                <a:spcPct val="90000"/>
              </a:lnSpc>
              <a:spcBef>
                <a:spcPct val="50000"/>
              </a:spcBef>
              <a:buClr>
                <a:schemeClr val="folHlink"/>
              </a:buClr>
              <a:buFontTx/>
              <a:buNone/>
            </a:pPr>
            <a:r>
              <a:rPr lang="en-US" dirty="0" smtClean="0">
                <a:solidFill>
                  <a:srgbClr val="FFFFFF"/>
                </a:solidFill>
              </a:rPr>
              <a:t>*   $2,093 for Additional Dependents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124200" y="304800"/>
            <a:ext cx="6019800" cy="1066800"/>
          </a:xfrm>
        </p:spPr>
        <p:txBody>
          <a:bodyPr/>
          <a:lstStyle/>
          <a:p>
            <a:pPr eaLnBrk="1" hangingPunct="1"/>
            <a:r>
              <a:rPr lang="en-US" sz="4000" dirty="0" smtClean="0">
                <a:latin typeface="Times New Roman" pitchFamily="18" charset="0"/>
              </a:rPr>
              <a:t>Medical Care Copayments</a:t>
            </a:r>
          </a:p>
        </p:txBody>
      </p:sp>
      <p:sp>
        <p:nvSpPr>
          <p:cNvPr id="14340" name="Rectangle 3"/>
          <p:cNvSpPr>
            <a:spLocks noGrp="1" noChangeArrowheads="1"/>
          </p:cNvSpPr>
          <p:nvPr>
            <p:ph type="body" idx="1"/>
          </p:nvPr>
        </p:nvSpPr>
        <p:spPr>
          <a:xfrm>
            <a:off x="685800" y="2057400"/>
            <a:ext cx="7772400" cy="3886200"/>
          </a:xfrm>
        </p:spPr>
        <p:txBody>
          <a:bodyPr/>
          <a:lstStyle/>
          <a:p>
            <a:pPr eaLnBrk="1" hangingPunct="1">
              <a:lnSpc>
                <a:spcPct val="80000"/>
              </a:lnSpc>
              <a:buFontTx/>
              <a:buNone/>
            </a:pPr>
            <a:endParaRPr lang="en-US" sz="2800" dirty="0" smtClean="0"/>
          </a:p>
          <a:p>
            <a:pPr eaLnBrk="1" hangingPunct="1">
              <a:lnSpc>
                <a:spcPct val="80000"/>
              </a:lnSpc>
              <a:buFontTx/>
              <a:buNone/>
            </a:pPr>
            <a:r>
              <a:rPr lang="en-US" sz="2800" dirty="0" smtClean="0"/>
              <a:t>Care is Free or Low Cost </a:t>
            </a:r>
          </a:p>
          <a:p>
            <a:pPr eaLnBrk="1" hangingPunct="1">
              <a:lnSpc>
                <a:spcPct val="80000"/>
              </a:lnSpc>
              <a:buFontTx/>
              <a:buNone/>
            </a:pPr>
            <a:endParaRPr lang="en-US" sz="2800" dirty="0" smtClean="0"/>
          </a:p>
          <a:p>
            <a:pPr eaLnBrk="1" hangingPunct="1">
              <a:lnSpc>
                <a:spcPct val="80000"/>
              </a:lnSpc>
              <a:buFont typeface="Wingdings" pitchFamily="2" charset="2"/>
              <a:buChar char="§"/>
            </a:pPr>
            <a:r>
              <a:rPr lang="en-US" sz="2800" dirty="0" smtClean="0"/>
              <a:t>$15 for Primary Care Visits*</a:t>
            </a:r>
          </a:p>
          <a:p>
            <a:pPr eaLnBrk="1" hangingPunct="1">
              <a:lnSpc>
                <a:spcPct val="80000"/>
              </a:lnSpc>
              <a:buFont typeface="Wingdings" pitchFamily="2" charset="2"/>
              <a:buChar char="§"/>
            </a:pPr>
            <a:r>
              <a:rPr lang="en-US" sz="2800" dirty="0" smtClean="0"/>
              <a:t>$50 for Specialty Service at VA*</a:t>
            </a:r>
          </a:p>
          <a:p>
            <a:pPr eaLnBrk="1" hangingPunct="1">
              <a:lnSpc>
                <a:spcPct val="80000"/>
              </a:lnSpc>
              <a:buFont typeface="Wingdings" pitchFamily="2" charset="2"/>
              <a:buChar char="§"/>
            </a:pPr>
            <a:r>
              <a:rPr lang="en-US" sz="2800" dirty="0" smtClean="0"/>
              <a:t>$8 or $9 for 30 Day Supply of Medication</a:t>
            </a:r>
          </a:p>
          <a:p>
            <a:pPr eaLnBrk="1" hangingPunct="1">
              <a:lnSpc>
                <a:spcPct val="80000"/>
              </a:lnSpc>
              <a:buFontTx/>
              <a:buNone/>
            </a:pPr>
            <a:endParaRPr lang="en-US" sz="2000" b="1" i="1" dirty="0" smtClean="0"/>
          </a:p>
          <a:p>
            <a:pPr eaLnBrk="1" hangingPunct="1">
              <a:lnSpc>
                <a:spcPct val="80000"/>
              </a:lnSpc>
              <a:buFontTx/>
              <a:buNone/>
            </a:pPr>
            <a:endParaRPr lang="en-US" sz="2000" b="1" i="1" dirty="0" smtClean="0"/>
          </a:p>
          <a:p>
            <a:pPr eaLnBrk="1" hangingPunct="1">
              <a:lnSpc>
                <a:spcPct val="80000"/>
              </a:lnSpc>
              <a:buFontTx/>
              <a:buNone/>
            </a:pPr>
            <a:endParaRPr lang="en-US" sz="2000" b="1" i="1" dirty="0" smtClean="0"/>
          </a:p>
          <a:p>
            <a:pPr eaLnBrk="1" hangingPunct="1">
              <a:lnSpc>
                <a:spcPct val="80000"/>
              </a:lnSpc>
              <a:buFontTx/>
              <a:buNone/>
            </a:pPr>
            <a:r>
              <a:rPr lang="en-US" sz="2000" dirty="0" smtClean="0"/>
              <a:t>*Includes all testing that day.</a:t>
            </a:r>
            <a:endParaRPr lang="en-US" sz="2000" b="1" i="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2895600" y="457200"/>
            <a:ext cx="6172200" cy="838200"/>
          </a:xfrm>
        </p:spPr>
        <p:txBody>
          <a:bodyPr>
            <a:normAutofit fontScale="90000"/>
          </a:bodyPr>
          <a:lstStyle/>
          <a:p>
            <a:r>
              <a:rPr lang="en-US" sz="2800" dirty="0" smtClean="0">
                <a:ea typeface="ＭＳ Ｐゴシック" pitchFamily="-106" charset="-128"/>
              </a:rPr>
              <a:t>VA Comprehensive                                Medical Benefits Package</a:t>
            </a:r>
          </a:p>
        </p:txBody>
      </p:sp>
      <p:sp>
        <p:nvSpPr>
          <p:cNvPr id="13315" name="Rectangle 7"/>
          <p:cNvSpPr>
            <a:spLocks noGrp="1" noChangeArrowheads="1"/>
          </p:cNvSpPr>
          <p:nvPr>
            <p:ph idx="1"/>
          </p:nvPr>
        </p:nvSpPr>
        <p:spPr>
          <a:xfrm>
            <a:off x="457200" y="2362200"/>
            <a:ext cx="8229600" cy="4297363"/>
          </a:xfrm>
        </p:spPr>
        <p:txBody>
          <a:bodyPr>
            <a:normAutofit fontScale="92500" lnSpcReduction="20000"/>
          </a:bodyPr>
          <a:lstStyle/>
          <a:p>
            <a:pPr>
              <a:defRPr/>
            </a:pPr>
            <a:r>
              <a:rPr lang="en-US" sz="2000" b="1" dirty="0" smtClean="0">
                <a:latin typeface="Arial" pitchFamily="34" charset="0"/>
                <a:cs typeface="Arial" pitchFamily="34" charset="0"/>
              </a:rPr>
              <a:t>Benefits include:</a:t>
            </a:r>
          </a:p>
          <a:p>
            <a:pPr lvl="1">
              <a:defRPr/>
            </a:pPr>
            <a:r>
              <a:rPr lang="en-US" sz="2000" dirty="0" smtClean="0">
                <a:latin typeface="Arial" pitchFamily="34" charset="0"/>
                <a:cs typeface="Arial" pitchFamily="34" charset="0"/>
              </a:rPr>
              <a:t>Preventive Care Services </a:t>
            </a:r>
          </a:p>
          <a:p>
            <a:pPr lvl="1">
              <a:defRPr/>
            </a:pPr>
            <a:endParaRPr lang="en-US" sz="2000" dirty="0" smtClean="0">
              <a:latin typeface="Arial" pitchFamily="34" charset="0"/>
              <a:cs typeface="Arial" pitchFamily="34" charset="0"/>
            </a:endParaRPr>
          </a:p>
          <a:p>
            <a:pPr lvl="1">
              <a:defRPr/>
            </a:pPr>
            <a:r>
              <a:rPr lang="en-US" sz="2000" dirty="0" smtClean="0">
                <a:latin typeface="Arial" pitchFamily="34" charset="0"/>
                <a:cs typeface="Arial" pitchFamily="34" charset="0"/>
              </a:rPr>
              <a:t>Inpatient and Outpatient Diagnostic and Treatment Services</a:t>
            </a:r>
          </a:p>
          <a:p>
            <a:pPr lvl="1">
              <a:defRPr/>
            </a:pPr>
            <a:endParaRPr lang="en-US" sz="2000" dirty="0" smtClean="0">
              <a:latin typeface="Arial" pitchFamily="34" charset="0"/>
              <a:cs typeface="Arial" pitchFamily="34" charset="0"/>
            </a:endParaRPr>
          </a:p>
          <a:p>
            <a:pPr lvl="1">
              <a:defRPr/>
            </a:pPr>
            <a:r>
              <a:rPr lang="en-US" sz="2000" dirty="0" smtClean="0">
                <a:latin typeface="Arial" pitchFamily="34" charset="0"/>
                <a:cs typeface="Arial" pitchFamily="34" charset="0"/>
              </a:rPr>
              <a:t>Prescription Services</a:t>
            </a:r>
          </a:p>
          <a:p>
            <a:pPr lvl="2">
              <a:defRPr/>
            </a:pPr>
            <a:r>
              <a:rPr lang="en-US" sz="2000" dirty="0" smtClean="0">
                <a:solidFill>
                  <a:srgbClr val="FFFF00"/>
                </a:solidFill>
                <a:latin typeface="Arial" pitchFamily="34" charset="0"/>
                <a:cs typeface="Arial" pitchFamily="34" charset="0"/>
              </a:rPr>
              <a:t>Prescribed by VA Provider or community provider that is seeing a Veteran under a VA authorized period of care</a:t>
            </a:r>
          </a:p>
          <a:p>
            <a:pPr lvl="1">
              <a:spcBef>
                <a:spcPts val="900"/>
              </a:spcBef>
              <a:defRPr/>
            </a:pPr>
            <a:endParaRPr lang="en-US" sz="2000" dirty="0" smtClean="0">
              <a:latin typeface="Arial" pitchFamily="34" charset="0"/>
              <a:cs typeface="Arial" pitchFamily="34" charset="0"/>
            </a:endParaRPr>
          </a:p>
          <a:p>
            <a:pPr lvl="1">
              <a:spcBef>
                <a:spcPts val="900"/>
              </a:spcBef>
              <a:defRPr/>
            </a:pPr>
            <a:r>
              <a:rPr lang="en-US" sz="2000" dirty="0" smtClean="0">
                <a:latin typeface="Arial" pitchFamily="34" charset="0"/>
                <a:cs typeface="Arial" pitchFamily="34" charset="0"/>
              </a:rPr>
              <a:t>Prosthetic and Rehabilitative Devices</a:t>
            </a:r>
          </a:p>
          <a:p>
            <a:pPr lvl="2">
              <a:spcBef>
                <a:spcPts val="900"/>
              </a:spcBef>
              <a:defRPr/>
            </a:pPr>
            <a:r>
              <a:rPr lang="en-US" sz="2000" dirty="0" smtClean="0">
                <a:solidFill>
                  <a:srgbClr val="FFFF00"/>
                </a:solidFill>
                <a:latin typeface="Arial" pitchFamily="34" charset="0"/>
                <a:cs typeface="Arial" pitchFamily="34" charset="0"/>
              </a:rPr>
              <a:t>Includes Durable Medical Equipment</a:t>
            </a:r>
          </a:p>
          <a:p>
            <a:pPr lvl="2">
              <a:spcBef>
                <a:spcPts val="900"/>
              </a:spcBef>
              <a:defRPr/>
            </a:pPr>
            <a:endParaRPr lang="en-US" sz="2000" dirty="0" smtClean="0">
              <a:latin typeface="Arial" pitchFamily="34" charset="0"/>
              <a:cs typeface="Arial" pitchFamily="34" charset="0"/>
            </a:endParaRPr>
          </a:p>
          <a:p>
            <a:pPr>
              <a:spcBef>
                <a:spcPts val="900"/>
              </a:spcBef>
              <a:defRPr/>
            </a:pPr>
            <a:r>
              <a:rPr lang="en-US" sz="2100" b="1" dirty="0" smtClean="0">
                <a:latin typeface="Arial" pitchFamily="34" charset="0"/>
                <a:cs typeface="Arial" pitchFamily="34" charset="0"/>
              </a:rPr>
              <a:t>Once enrolled, Veterans have access to the complete Medical Benefits Package</a:t>
            </a:r>
            <a:endParaRPr lang="en-US" sz="2100" b="1" dirty="0" smtClean="0"/>
          </a:p>
          <a:p>
            <a:pPr>
              <a:defRPr/>
            </a:pPr>
            <a:endParaRPr lang="en-US" sz="20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Benefits Package</a:t>
            </a:r>
            <a:endParaRPr lang="en-US" dirty="0"/>
          </a:p>
        </p:txBody>
      </p:sp>
      <p:sp>
        <p:nvSpPr>
          <p:cNvPr id="3" name="Content Placeholder 2"/>
          <p:cNvSpPr>
            <a:spLocks noGrp="1"/>
          </p:cNvSpPr>
          <p:nvPr>
            <p:ph idx="1"/>
          </p:nvPr>
        </p:nvSpPr>
        <p:spPr>
          <a:xfrm>
            <a:off x="381000" y="2209800"/>
            <a:ext cx="8229600" cy="4525963"/>
          </a:xfrm>
        </p:spPr>
        <p:txBody>
          <a:bodyPr>
            <a:normAutofit/>
          </a:bodyPr>
          <a:lstStyle/>
          <a:p>
            <a:pPr eaLnBrk="1" hangingPunct="1">
              <a:buSzPct val="55000"/>
              <a:buNone/>
            </a:pPr>
            <a:r>
              <a:rPr lang="en-US" b="1" dirty="0" smtClean="0">
                <a:cs typeface="Times New Roman" pitchFamily="18" charset="0"/>
              </a:rPr>
              <a:t>Limited Benefits</a:t>
            </a:r>
          </a:p>
          <a:p>
            <a:pPr lvl="2" eaLnBrk="1" hangingPunct="1">
              <a:buClr>
                <a:schemeClr val="hlink"/>
              </a:buClr>
            </a:pPr>
            <a:r>
              <a:rPr lang="en-US" sz="2000" b="1" dirty="0" smtClean="0">
                <a:solidFill>
                  <a:srgbClr val="FFFF00"/>
                </a:solidFill>
                <a:cs typeface="Times New Roman" pitchFamily="18" charset="0"/>
              </a:rPr>
              <a:t>Ambulance Service</a:t>
            </a:r>
          </a:p>
          <a:p>
            <a:pPr lvl="2" eaLnBrk="1" hangingPunct="1">
              <a:buClr>
                <a:schemeClr val="hlink"/>
              </a:buClr>
            </a:pPr>
            <a:r>
              <a:rPr lang="en-US" sz="2000" b="1" dirty="0" smtClean="0">
                <a:solidFill>
                  <a:srgbClr val="FFFF00"/>
                </a:solidFill>
                <a:cs typeface="Times New Roman" pitchFamily="18" charset="0"/>
              </a:rPr>
              <a:t>Travel</a:t>
            </a:r>
          </a:p>
          <a:p>
            <a:pPr lvl="2" eaLnBrk="1" hangingPunct="1">
              <a:buClr>
                <a:schemeClr val="hlink"/>
              </a:buClr>
            </a:pPr>
            <a:r>
              <a:rPr lang="en-US" sz="2000" b="1" dirty="0" smtClean="0">
                <a:solidFill>
                  <a:srgbClr val="FFFF00"/>
                </a:solidFill>
                <a:cs typeface="Times New Roman" pitchFamily="18" charset="0"/>
              </a:rPr>
              <a:t>Eyeglasses and Hearing Aids</a:t>
            </a:r>
          </a:p>
          <a:p>
            <a:pPr lvl="2" eaLnBrk="1" hangingPunct="1">
              <a:buClr>
                <a:schemeClr val="hlink"/>
              </a:buClr>
            </a:pPr>
            <a:r>
              <a:rPr lang="en-US" sz="2000" b="1" dirty="0" smtClean="0">
                <a:solidFill>
                  <a:srgbClr val="FFFF00"/>
                </a:solidFill>
              </a:rPr>
              <a:t>Non-VA Care (purchased care from the community)</a:t>
            </a:r>
          </a:p>
          <a:p>
            <a:pPr lvl="2" eaLnBrk="1" hangingPunct="1">
              <a:buClr>
                <a:schemeClr val="hlink"/>
              </a:buClr>
            </a:pPr>
            <a:r>
              <a:rPr lang="en-US" sz="2000" b="1" dirty="0" smtClean="0">
                <a:solidFill>
                  <a:srgbClr val="FFFF00"/>
                </a:solidFill>
              </a:rPr>
              <a:t>Prosthetics, </a:t>
            </a:r>
            <a:r>
              <a:rPr lang="en-US" sz="2000" b="1" dirty="0" smtClean="0">
                <a:solidFill>
                  <a:srgbClr val="FFFF00"/>
                </a:solidFill>
                <a:cs typeface="Times New Roman" pitchFamily="18" charset="0"/>
              </a:rPr>
              <a:t>Durable Medical Equipment</a:t>
            </a:r>
            <a:r>
              <a:rPr lang="en-US" sz="2000" b="1" dirty="0" smtClean="0">
                <a:solidFill>
                  <a:srgbClr val="FFFF00"/>
                </a:solidFill>
              </a:rPr>
              <a:t> and Rehabilitative Devices</a:t>
            </a:r>
          </a:p>
          <a:p>
            <a:pPr lvl="2" eaLnBrk="1" hangingPunct="1">
              <a:buClr>
                <a:schemeClr val="hlink"/>
              </a:buClr>
            </a:pPr>
            <a:r>
              <a:rPr lang="en-US" sz="2000" b="1" dirty="0" smtClean="0">
                <a:solidFill>
                  <a:srgbClr val="FFFF00"/>
                </a:solidFill>
              </a:rPr>
              <a:t>Dental Care</a:t>
            </a:r>
          </a:p>
          <a:p>
            <a:pPr lvl="2" eaLnBrk="1" hangingPunct="1">
              <a:buClr>
                <a:schemeClr val="hlink"/>
              </a:buClr>
            </a:pPr>
            <a:r>
              <a:rPr lang="en-US" sz="2000" b="1" dirty="0" smtClean="0">
                <a:solidFill>
                  <a:srgbClr val="FFFF00"/>
                </a:solidFill>
              </a:rPr>
              <a:t>VA Foreign Medical Program</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3352800" y="533400"/>
            <a:ext cx="4876800" cy="533400"/>
          </a:xfrm>
        </p:spPr>
        <p:txBody>
          <a:bodyPr>
            <a:normAutofit fontScale="90000"/>
          </a:bodyPr>
          <a:lstStyle/>
          <a:p>
            <a:r>
              <a:rPr lang="en-US" sz="2800" dirty="0" smtClean="0">
                <a:ea typeface="ＭＳ Ｐゴシック" pitchFamily="-106" charset="-128"/>
              </a:rPr>
              <a:t>VA Comprehensive                  Medical Benefits Package</a:t>
            </a:r>
          </a:p>
        </p:txBody>
      </p:sp>
      <p:sp>
        <p:nvSpPr>
          <p:cNvPr id="13315" name="Rectangle 7"/>
          <p:cNvSpPr>
            <a:spLocks noGrp="1" noChangeArrowheads="1"/>
          </p:cNvSpPr>
          <p:nvPr>
            <p:ph idx="1"/>
          </p:nvPr>
        </p:nvSpPr>
        <p:spPr>
          <a:xfrm>
            <a:off x="457200" y="2209800"/>
            <a:ext cx="8229600" cy="4648200"/>
          </a:xfrm>
        </p:spPr>
        <p:txBody>
          <a:bodyPr>
            <a:normAutofit/>
          </a:bodyPr>
          <a:lstStyle/>
          <a:p>
            <a:pPr>
              <a:defRPr/>
            </a:pPr>
            <a:r>
              <a:rPr lang="en-US" sz="2000" dirty="0" smtClean="0">
                <a:latin typeface="Arial" pitchFamily="34" charset="0"/>
                <a:cs typeface="Arial" pitchFamily="34" charset="0"/>
              </a:rPr>
              <a:t>Benefits </a:t>
            </a:r>
            <a:r>
              <a:rPr lang="en-US" sz="2000" b="1" dirty="0" smtClean="0">
                <a:latin typeface="Arial" pitchFamily="34" charset="0"/>
                <a:cs typeface="Arial" pitchFamily="34" charset="0"/>
              </a:rPr>
              <a:t>NOT</a:t>
            </a:r>
            <a:r>
              <a:rPr lang="en-US" sz="2000" dirty="0" smtClean="0">
                <a:latin typeface="Arial" pitchFamily="34" charset="0"/>
                <a:cs typeface="Arial" pitchFamily="34" charset="0"/>
              </a:rPr>
              <a:t> included:</a:t>
            </a:r>
          </a:p>
          <a:p>
            <a:pPr lvl="1">
              <a:defRPr/>
            </a:pPr>
            <a:r>
              <a:rPr lang="en-US" sz="2000" dirty="0" smtClean="0">
                <a:latin typeface="Arial" pitchFamily="34" charset="0"/>
                <a:cs typeface="Arial" pitchFamily="34" charset="0"/>
              </a:rPr>
              <a:t>Abortion or abortion counseling</a:t>
            </a:r>
          </a:p>
          <a:p>
            <a:pPr lvl="1">
              <a:defRPr/>
            </a:pPr>
            <a:r>
              <a:rPr lang="en-US" sz="2000" dirty="0" smtClean="0">
                <a:latin typeface="Arial" pitchFamily="34" charset="0"/>
                <a:cs typeface="Arial" pitchFamily="34" charset="0"/>
              </a:rPr>
              <a:t>In vitro fertilization</a:t>
            </a:r>
          </a:p>
          <a:p>
            <a:pPr lvl="1">
              <a:defRPr/>
            </a:pPr>
            <a:r>
              <a:rPr lang="en-US" sz="2000" dirty="0" smtClean="0">
                <a:latin typeface="Arial" pitchFamily="34" charset="0"/>
                <a:cs typeface="Arial" pitchFamily="34" charset="0"/>
              </a:rPr>
              <a:t>Drugs, biologicals, and medical devices not approved by the Food and Drug Administration unless used under approved clinical research trials.</a:t>
            </a:r>
          </a:p>
          <a:p>
            <a:pPr lvl="1">
              <a:defRPr/>
            </a:pPr>
            <a:r>
              <a:rPr lang="en-US" sz="2000" dirty="0" smtClean="0">
                <a:latin typeface="Arial" pitchFamily="34" charset="0"/>
                <a:cs typeface="Arial" pitchFamily="34" charset="0"/>
              </a:rPr>
              <a:t>Gender alterations </a:t>
            </a:r>
          </a:p>
          <a:p>
            <a:pPr lvl="1">
              <a:defRPr/>
            </a:pPr>
            <a:r>
              <a:rPr lang="en-US" sz="2000" dirty="0" smtClean="0">
                <a:latin typeface="Arial" pitchFamily="34" charset="0"/>
                <a:cs typeface="Arial" pitchFamily="34" charset="0"/>
              </a:rPr>
              <a:t>Hospital and outpatient care for a Veteran who is either a patient or inmate in an institution of another government agency if that agency has a duty to give the care or services.</a:t>
            </a:r>
          </a:p>
          <a:p>
            <a:pPr lvl="1">
              <a:defRPr/>
            </a:pPr>
            <a:r>
              <a:rPr lang="en-US" sz="2000" dirty="0" smtClean="0">
                <a:latin typeface="Arial" pitchFamily="34" charset="0"/>
                <a:cs typeface="Arial" pitchFamily="34" charset="0"/>
              </a:rPr>
              <a:t>Membership in spas or health clubs</a:t>
            </a:r>
          </a:p>
          <a:p>
            <a:pPr>
              <a:defRPr/>
            </a:pPr>
            <a:endParaRPr lang="en-US" sz="20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6096000" cy="1143000"/>
          </a:xfrm>
        </p:spPr>
        <p:txBody>
          <a:bodyPr/>
          <a:lstStyle/>
          <a:p>
            <a:pPr eaLnBrk="1" hangingPunct="1">
              <a:defRPr/>
            </a:pPr>
            <a:r>
              <a:rPr lang="en-US" dirty="0" smtClean="0"/>
              <a:t>Beneficiary Travel Eligibility</a:t>
            </a:r>
          </a:p>
        </p:txBody>
      </p:sp>
      <p:sp>
        <p:nvSpPr>
          <p:cNvPr id="3" name="Content Placeholder 2"/>
          <p:cNvSpPr>
            <a:spLocks noGrp="1"/>
          </p:cNvSpPr>
          <p:nvPr>
            <p:ph idx="1"/>
          </p:nvPr>
        </p:nvSpPr>
        <p:spPr>
          <a:xfrm>
            <a:off x="457200" y="2362200"/>
            <a:ext cx="8229600" cy="3810000"/>
          </a:xfrm>
        </p:spPr>
        <p:txBody>
          <a:bodyPr/>
          <a:lstStyle/>
          <a:p>
            <a:pPr>
              <a:buFontTx/>
              <a:buNone/>
              <a:defRPr/>
            </a:pPr>
            <a:r>
              <a:rPr lang="en-US" sz="2000" b="1" dirty="0" smtClean="0"/>
              <a:t>Travel eligible veterans are those:</a:t>
            </a:r>
          </a:p>
          <a:p>
            <a:pPr lvl="1">
              <a:defRPr/>
            </a:pPr>
            <a:r>
              <a:rPr lang="en-US" sz="2000" dirty="0" smtClean="0"/>
              <a:t>Veterans rated 30% or more SC for travel relating to any condition;</a:t>
            </a:r>
          </a:p>
          <a:p>
            <a:pPr lvl="1">
              <a:defRPr/>
            </a:pPr>
            <a:r>
              <a:rPr lang="en-US" sz="2000" dirty="0" smtClean="0"/>
              <a:t>Veterans rated less than 30% for travel relating to their SC condition;</a:t>
            </a:r>
          </a:p>
          <a:p>
            <a:pPr lvl="1">
              <a:defRPr/>
            </a:pPr>
            <a:r>
              <a:rPr lang="en-US" sz="2000" dirty="0" smtClean="0"/>
              <a:t>Veterans receiving VA pension benefits for all conditions;</a:t>
            </a:r>
          </a:p>
          <a:p>
            <a:pPr lvl="1">
              <a:defRPr/>
            </a:pPr>
            <a:r>
              <a:rPr lang="en-US" sz="2000" dirty="0" smtClean="0"/>
              <a:t>Veterans with annual income below the maximum applicable annual rate of pension for all conditions ($11,830 for a single Veteran); or</a:t>
            </a:r>
          </a:p>
          <a:p>
            <a:pPr lvl="1">
              <a:defRPr/>
            </a:pPr>
            <a:r>
              <a:rPr lang="en-US" sz="2000" dirty="0" smtClean="0"/>
              <a:t>Veterans traveling in relation to a Compensation and Pension (C&amp;P) Examination</a:t>
            </a:r>
          </a:p>
          <a:p>
            <a:pPr eaLnBrk="1" hangingPunct="1">
              <a:defRPr/>
            </a:pPr>
            <a:endParaRPr lang="en-US" sz="2000" dirty="0" smtClean="0"/>
          </a:p>
        </p:txBody>
      </p:sp>
      <p:sp>
        <p:nvSpPr>
          <p:cNvPr id="10244" name="TextBox 3"/>
          <p:cNvSpPr txBox="1">
            <a:spLocks noChangeArrowheads="1"/>
          </p:cNvSpPr>
          <p:nvPr/>
        </p:nvSpPr>
        <p:spPr bwMode="auto">
          <a:xfrm>
            <a:off x="0" y="6172200"/>
            <a:ext cx="9955213" cy="584200"/>
          </a:xfrm>
          <a:prstGeom prst="rect">
            <a:avLst/>
          </a:prstGeom>
          <a:noFill/>
          <a:ln w="9525">
            <a:noFill/>
            <a:miter lim="800000"/>
            <a:headEnd/>
            <a:tailEnd/>
          </a:ln>
        </p:spPr>
        <p:txBody>
          <a:bodyPr>
            <a:spAutoFit/>
          </a:bodyPr>
          <a:lstStyle/>
          <a:p>
            <a:pPr fontAlgn="base">
              <a:spcBef>
                <a:spcPct val="0"/>
              </a:spcBef>
              <a:spcAft>
                <a:spcPct val="0"/>
              </a:spcAft>
            </a:pPr>
            <a:r>
              <a:rPr lang="en-US" sz="1600" b="1">
                <a:solidFill>
                  <a:srgbClr val="FFFFFF"/>
                </a:solidFill>
                <a:latin typeface="Times New Roman" pitchFamily="18" charset="0"/>
              </a:rPr>
              <a:t>VA pays for plane tickets for Veterans off the road system and those outside South Central  Alaska.  </a:t>
            </a:r>
          </a:p>
          <a:p>
            <a:pPr fontAlgn="base">
              <a:spcBef>
                <a:spcPct val="0"/>
              </a:spcBef>
              <a:spcAft>
                <a:spcPct val="0"/>
              </a:spcAft>
            </a:pPr>
            <a:r>
              <a:rPr lang="en-US" sz="1600" b="1">
                <a:solidFill>
                  <a:srgbClr val="FFFFFF"/>
                </a:solidFill>
                <a:latin typeface="Times New Roman" pitchFamily="18" charset="0"/>
              </a:rPr>
              <a:t>Mileage is reimbursed at the rate of 41 ½  cents per mile to the nearest VA for those on the road system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629400" cy="1143000"/>
          </a:xfrm>
        </p:spPr>
        <p:txBody>
          <a:bodyPr/>
          <a:lstStyle/>
          <a:p>
            <a:r>
              <a:rPr lang="en-US" dirty="0" smtClean="0"/>
              <a:t>Veterans Transportation              Service (VTS) Grant</a:t>
            </a:r>
            <a:endParaRPr lang="en-US" dirty="0"/>
          </a:p>
        </p:txBody>
      </p:sp>
      <p:sp>
        <p:nvSpPr>
          <p:cNvPr id="3" name="Content Placeholder 2"/>
          <p:cNvSpPr>
            <a:spLocks noGrp="1"/>
          </p:cNvSpPr>
          <p:nvPr>
            <p:ph idx="1"/>
          </p:nvPr>
        </p:nvSpPr>
        <p:spPr>
          <a:xfrm>
            <a:off x="381000" y="2209800"/>
            <a:ext cx="8229600" cy="4525963"/>
          </a:xfrm>
        </p:spPr>
        <p:txBody>
          <a:bodyPr/>
          <a:lstStyle/>
          <a:p>
            <a:pPr lvl="0"/>
            <a:r>
              <a:rPr lang="en-US" b="1" dirty="0" smtClean="0"/>
              <a:t>Eliminate transportation as a barrier to help Veterans get healthcare.</a:t>
            </a:r>
          </a:p>
          <a:p>
            <a:pPr lvl="0">
              <a:buNone/>
            </a:pPr>
            <a:endParaRPr lang="en-US" sz="1200" b="1" dirty="0" smtClean="0"/>
          </a:p>
          <a:p>
            <a:pPr lvl="0"/>
            <a:r>
              <a:rPr lang="en-US" b="1" dirty="0" smtClean="0"/>
              <a:t>Gives VA ability to purchase air fare for Veterans who otherwise would not be eligible for VA Travel under current authority.</a:t>
            </a:r>
          </a:p>
          <a:p>
            <a:pPr lvl="0">
              <a:buNone/>
            </a:pPr>
            <a:endParaRPr lang="en-US" sz="1200" b="1" dirty="0" smtClean="0"/>
          </a:p>
          <a:p>
            <a:r>
              <a:rPr lang="en-US" b="1" dirty="0" smtClean="0"/>
              <a:t>Contact Kathy Johnson, Beneficiary Travel Manager, at 907-257-4948 or toll free                         1-888-353-7574, ext. 4948.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57400"/>
            <a:ext cx="7772400" cy="2362200"/>
          </a:xfrm>
        </p:spPr>
        <p:txBody>
          <a:bodyPr/>
          <a:lstStyle/>
          <a:p>
            <a:pPr>
              <a:defRPr/>
            </a:pPr>
            <a:r>
              <a:rPr lang="en-US" sz="4400" dirty="0" smtClean="0"/>
              <a:t>VA PURCHASED CARE</a:t>
            </a:r>
            <a:endParaRPr lang="en-US" sz="4400" dirty="0"/>
          </a:p>
        </p:txBody>
      </p:sp>
      <p:sp>
        <p:nvSpPr>
          <p:cNvPr id="5" name="Subtitle 4"/>
          <p:cNvSpPr>
            <a:spLocks noGrp="1"/>
          </p:cNvSpPr>
          <p:nvPr>
            <p:ph type="subTitle" idx="1"/>
          </p:nvPr>
        </p:nvSpPr>
        <p:spPr>
          <a:xfrm>
            <a:off x="1371600" y="4191000"/>
            <a:ext cx="6400800" cy="1752600"/>
          </a:xfrm>
        </p:spPr>
        <p:txBody>
          <a:bodyPr/>
          <a:lstStyle/>
          <a:p>
            <a:pPr algn="l">
              <a:defRPr/>
            </a:pPr>
            <a:endParaRPr lang="en-US" sz="2000" dirty="0" smtClean="0"/>
          </a:p>
          <a:p>
            <a:pPr>
              <a:defRPr/>
            </a:pPr>
            <a:r>
              <a:rPr lang="en-US" sz="2000" dirty="0" smtClean="0"/>
              <a:t>Alaska Vendor/Partner Guidebook</a:t>
            </a:r>
          </a:p>
          <a:p>
            <a:pPr>
              <a:defRPr/>
            </a:pPr>
            <a:r>
              <a:rPr lang="en-US" sz="2000" dirty="0" smtClean="0">
                <a:hlinkClick r:id="rId2"/>
              </a:rPr>
              <a:t>http://www.alaska.va.gov/About/Vendors.asp</a:t>
            </a:r>
            <a:endParaRPr lang="en-US" sz="2000" dirty="0" smtClean="0"/>
          </a:p>
          <a:p>
            <a:pPr>
              <a:defRPr/>
            </a:pPr>
            <a:endParaRPr lang="en-US" sz="2000" dirty="0" smtClean="0"/>
          </a:p>
          <a:p>
            <a:pPr>
              <a:defRPr/>
            </a:pPr>
            <a:endParaRPr lang="en-US" sz="2000" dirty="0"/>
          </a:p>
        </p:txBody>
      </p:sp>
      <p:pic>
        <p:nvPicPr>
          <p:cNvPr id="6" name="Picture 4" descr="va_health_seal_cmyk.t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6019800"/>
            <a:ext cx="26987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667000" y="304800"/>
            <a:ext cx="6324600" cy="1143000"/>
          </a:xfrm>
        </p:spPr>
        <p:txBody>
          <a:bodyPr/>
          <a:lstStyle/>
          <a:p>
            <a:pPr eaLnBrk="1" hangingPunct="1">
              <a:defRPr/>
            </a:pPr>
            <a:r>
              <a:rPr lang="en-US" sz="2800" dirty="0" smtClean="0">
                <a:solidFill>
                  <a:srgbClr val="CC9900"/>
                </a:solidFill>
              </a:rPr>
              <a:t>Alaska VA Healthcare System Delivery of Care</a:t>
            </a:r>
          </a:p>
        </p:txBody>
      </p:sp>
      <p:sp>
        <p:nvSpPr>
          <p:cNvPr id="284675" name="Rectangle 3"/>
          <p:cNvSpPr>
            <a:spLocks noGrp="1" noChangeArrowheads="1"/>
          </p:cNvSpPr>
          <p:nvPr>
            <p:ph type="body" idx="4294967295"/>
          </p:nvPr>
        </p:nvSpPr>
        <p:spPr bwMode="auto">
          <a:xfrm>
            <a:off x="457200" y="2133600"/>
            <a:ext cx="8305800" cy="4724400"/>
          </a:xfrm>
          <a:prstGeom prst="rect">
            <a:avLst/>
          </a:prstGeom>
          <a:ln>
            <a:solidFill>
              <a:srgbClr val="000000"/>
            </a:solidFill>
            <a:miter lim="800000"/>
            <a:headEnd/>
            <a:tailEnd/>
          </a:ln>
        </p:spPr>
        <p:txBody>
          <a:bodyPr/>
          <a:lstStyle/>
          <a:p>
            <a:pPr eaLnBrk="1" hangingPunct="1">
              <a:lnSpc>
                <a:spcPct val="80000"/>
              </a:lnSpc>
              <a:defRPr/>
            </a:pPr>
            <a:r>
              <a:rPr lang="en-US" sz="1800" b="1" dirty="0" smtClean="0"/>
              <a:t>Direct Delivery of Care – Alaska VA Outpatient Facilities </a:t>
            </a:r>
          </a:p>
          <a:p>
            <a:pPr lvl="1" eaLnBrk="1" hangingPunct="1">
              <a:lnSpc>
                <a:spcPct val="80000"/>
              </a:lnSpc>
              <a:buClr>
                <a:srgbClr val="F8F8F8"/>
              </a:buClr>
              <a:buFont typeface="Wingdings" pitchFamily="2" charset="2"/>
              <a:buChar char="Ø"/>
              <a:defRPr/>
            </a:pPr>
            <a:r>
              <a:rPr lang="en-US" sz="1800" dirty="0" smtClean="0">
                <a:solidFill>
                  <a:srgbClr val="FFCC00"/>
                </a:solidFill>
              </a:rPr>
              <a:t>Anchorage</a:t>
            </a:r>
          </a:p>
          <a:p>
            <a:pPr lvl="1" eaLnBrk="1" hangingPunct="1">
              <a:lnSpc>
                <a:spcPct val="80000"/>
              </a:lnSpc>
              <a:buClr>
                <a:srgbClr val="F8F8F8"/>
              </a:buClr>
              <a:buFont typeface="Wingdings" pitchFamily="2" charset="2"/>
              <a:buChar char="Ø"/>
              <a:defRPr/>
            </a:pPr>
            <a:r>
              <a:rPr lang="en-US" sz="1800" dirty="0" smtClean="0">
                <a:solidFill>
                  <a:srgbClr val="FFCC00"/>
                </a:solidFill>
              </a:rPr>
              <a:t>Fairbanks</a:t>
            </a:r>
          </a:p>
          <a:p>
            <a:pPr lvl="1" eaLnBrk="1" hangingPunct="1">
              <a:lnSpc>
                <a:spcPct val="80000"/>
              </a:lnSpc>
              <a:buClr>
                <a:srgbClr val="F8F8F8"/>
              </a:buClr>
              <a:buFont typeface="Wingdings" pitchFamily="2" charset="2"/>
              <a:buChar char="Ø"/>
              <a:defRPr/>
            </a:pPr>
            <a:r>
              <a:rPr lang="en-US" sz="1800" dirty="0" smtClean="0">
                <a:solidFill>
                  <a:srgbClr val="FFCC00"/>
                </a:solidFill>
              </a:rPr>
              <a:t>Kenai/Homer</a:t>
            </a:r>
          </a:p>
          <a:p>
            <a:pPr lvl="1" eaLnBrk="1" hangingPunct="1">
              <a:lnSpc>
                <a:spcPct val="80000"/>
              </a:lnSpc>
              <a:buClr>
                <a:srgbClr val="F8F8F8"/>
              </a:buClr>
              <a:buFont typeface="Wingdings" pitchFamily="2" charset="2"/>
              <a:buChar char="Ø"/>
              <a:defRPr/>
            </a:pPr>
            <a:r>
              <a:rPr lang="en-US" sz="1800" dirty="0" smtClean="0">
                <a:solidFill>
                  <a:srgbClr val="FFCC00"/>
                </a:solidFill>
              </a:rPr>
              <a:t>Mat-Su</a:t>
            </a:r>
          </a:p>
          <a:p>
            <a:pPr lvl="1" eaLnBrk="1" hangingPunct="1">
              <a:lnSpc>
                <a:spcPct val="80000"/>
              </a:lnSpc>
              <a:buClr>
                <a:srgbClr val="F8F8F8"/>
              </a:buClr>
              <a:buFont typeface="Wingdings" pitchFamily="2" charset="2"/>
              <a:buChar char="Ø"/>
              <a:defRPr/>
            </a:pPr>
            <a:r>
              <a:rPr lang="en-US" sz="1800" dirty="0" smtClean="0">
                <a:solidFill>
                  <a:srgbClr val="FFCC00"/>
                </a:solidFill>
              </a:rPr>
              <a:t>Juneau</a:t>
            </a:r>
          </a:p>
          <a:p>
            <a:pPr lvl="1" eaLnBrk="1" hangingPunct="1">
              <a:lnSpc>
                <a:spcPct val="80000"/>
              </a:lnSpc>
              <a:buClr>
                <a:srgbClr val="F8F8F8"/>
              </a:buClr>
              <a:buFont typeface="Wingdings" pitchFamily="2" charset="2"/>
              <a:buNone/>
              <a:defRPr/>
            </a:pPr>
            <a:endParaRPr lang="en-US" sz="800" dirty="0" smtClean="0">
              <a:solidFill>
                <a:srgbClr val="FFCC00"/>
              </a:solidFill>
            </a:endParaRPr>
          </a:p>
          <a:p>
            <a:pPr eaLnBrk="1" hangingPunct="1">
              <a:lnSpc>
                <a:spcPct val="80000"/>
              </a:lnSpc>
              <a:defRPr/>
            </a:pPr>
            <a:r>
              <a:rPr lang="en-US" sz="1800" b="1" dirty="0" smtClean="0"/>
              <a:t>Referral to Federal Facilities within Alaska</a:t>
            </a:r>
          </a:p>
          <a:p>
            <a:pPr lvl="1" eaLnBrk="1" hangingPunct="1">
              <a:lnSpc>
                <a:spcPct val="80000"/>
              </a:lnSpc>
              <a:buClr>
                <a:srgbClr val="F8F8F8"/>
              </a:buClr>
              <a:buFont typeface="Wingdings" pitchFamily="2" charset="2"/>
              <a:buChar char="Ø"/>
              <a:defRPr/>
            </a:pPr>
            <a:r>
              <a:rPr lang="en-US" sz="1800" dirty="0" smtClean="0">
                <a:solidFill>
                  <a:srgbClr val="FFCC00"/>
                </a:solidFill>
              </a:rPr>
              <a:t>VA/DoD Joint Venture Hospital – EAFB</a:t>
            </a:r>
          </a:p>
          <a:p>
            <a:pPr lvl="1" eaLnBrk="1" hangingPunct="1">
              <a:lnSpc>
                <a:spcPct val="80000"/>
              </a:lnSpc>
              <a:spcAft>
                <a:spcPts val="600"/>
              </a:spcAft>
              <a:buClr>
                <a:srgbClr val="F8F8F8"/>
              </a:buClr>
              <a:buFont typeface="Wingdings" pitchFamily="2" charset="2"/>
              <a:buChar char="Ø"/>
              <a:defRPr/>
            </a:pPr>
            <a:r>
              <a:rPr lang="en-US" sz="1800" dirty="0" smtClean="0">
                <a:solidFill>
                  <a:srgbClr val="FFCC00"/>
                </a:solidFill>
              </a:rPr>
              <a:t>Bassett Army Community Hospital (BACH)</a:t>
            </a:r>
          </a:p>
          <a:p>
            <a:pPr eaLnBrk="1" hangingPunct="1">
              <a:lnSpc>
                <a:spcPct val="80000"/>
              </a:lnSpc>
              <a:defRPr/>
            </a:pPr>
            <a:r>
              <a:rPr lang="en-US" sz="1800" b="1" dirty="0" smtClean="0"/>
              <a:t>Purchase of care from local facilities in Alaska </a:t>
            </a:r>
          </a:p>
          <a:p>
            <a:pPr lvl="1" eaLnBrk="1" hangingPunct="1">
              <a:lnSpc>
                <a:spcPct val="80000"/>
              </a:lnSpc>
              <a:buClr>
                <a:srgbClr val="F8F8F8"/>
              </a:buClr>
              <a:buFont typeface="Wingdings" pitchFamily="2" charset="2"/>
              <a:buChar char="Ø"/>
              <a:defRPr/>
            </a:pPr>
            <a:r>
              <a:rPr lang="en-US" sz="1800" dirty="0" smtClean="0">
                <a:solidFill>
                  <a:srgbClr val="FFCC00"/>
                </a:solidFill>
              </a:rPr>
              <a:t>Hospitals and offices throughout Alaska</a:t>
            </a:r>
          </a:p>
          <a:p>
            <a:pPr lvl="1" eaLnBrk="1" hangingPunct="1">
              <a:lnSpc>
                <a:spcPct val="80000"/>
              </a:lnSpc>
              <a:buClr>
                <a:srgbClr val="F8F8F8"/>
              </a:buClr>
              <a:buFont typeface="Wingdings" pitchFamily="2" charset="2"/>
              <a:buChar char="Ø"/>
              <a:defRPr/>
            </a:pPr>
            <a:r>
              <a:rPr lang="en-US" sz="1800" dirty="0" smtClean="0">
                <a:solidFill>
                  <a:srgbClr val="FFCC00"/>
                </a:solidFill>
              </a:rPr>
              <a:t>Inpatient care:  preferred provider contract pending</a:t>
            </a:r>
          </a:p>
          <a:p>
            <a:pPr lvl="1" eaLnBrk="1" hangingPunct="1">
              <a:lnSpc>
                <a:spcPct val="80000"/>
              </a:lnSpc>
              <a:buClr>
                <a:srgbClr val="F8F8F8"/>
              </a:buClr>
              <a:buFont typeface="Wingdings" pitchFamily="2" charset="2"/>
              <a:buNone/>
              <a:defRPr/>
            </a:pPr>
            <a:endParaRPr lang="en-US" sz="800" dirty="0" smtClean="0">
              <a:solidFill>
                <a:srgbClr val="FFCC00"/>
              </a:solidFill>
            </a:endParaRPr>
          </a:p>
          <a:p>
            <a:pPr eaLnBrk="1" hangingPunct="1">
              <a:lnSpc>
                <a:spcPct val="80000"/>
              </a:lnSpc>
              <a:defRPr/>
            </a:pPr>
            <a:r>
              <a:rPr lang="en-US" sz="1800" b="1" dirty="0" smtClean="0"/>
              <a:t>Referral to Federal Facilities outside Alaska</a:t>
            </a:r>
          </a:p>
          <a:p>
            <a:pPr lvl="1" eaLnBrk="1" hangingPunct="1">
              <a:lnSpc>
                <a:spcPct val="80000"/>
              </a:lnSpc>
              <a:buClr>
                <a:srgbClr val="F8F8F8"/>
              </a:buClr>
              <a:buFont typeface="Wingdings" pitchFamily="2" charset="2"/>
              <a:buChar char="Ø"/>
              <a:defRPr/>
            </a:pPr>
            <a:r>
              <a:rPr lang="en-US" sz="1800" dirty="0" smtClean="0">
                <a:solidFill>
                  <a:srgbClr val="FFCC00"/>
                </a:solidFill>
              </a:rPr>
              <a:t>VA Puget Sound Health Care System </a:t>
            </a:r>
          </a:p>
          <a:p>
            <a:pPr lvl="1" eaLnBrk="1" hangingPunct="1">
              <a:lnSpc>
                <a:spcPct val="80000"/>
              </a:lnSpc>
              <a:buClr>
                <a:srgbClr val="F8F8F8"/>
              </a:buClr>
              <a:buFont typeface="Wingdings" pitchFamily="2" charset="2"/>
              <a:buChar char="Ø"/>
              <a:defRPr/>
            </a:pPr>
            <a:r>
              <a:rPr lang="en-US" sz="1800" dirty="0" smtClean="0">
                <a:solidFill>
                  <a:srgbClr val="FFCC00"/>
                </a:solidFill>
              </a:rPr>
              <a:t>Other VA Medical Centers</a:t>
            </a:r>
          </a:p>
          <a:p>
            <a:pPr lvl="1" eaLnBrk="1" hangingPunct="1">
              <a:lnSpc>
                <a:spcPct val="80000"/>
              </a:lnSpc>
              <a:buClr>
                <a:srgbClr val="F8F8F8"/>
              </a:buClr>
              <a:buFont typeface="Wingdings" pitchFamily="2" charset="2"/>
              <a:buNone/>
              <a:defRPr/>
            </a:pPr>
            <a:endParaRPr lang="en-US" sz="800" dirty="0" smtClean="0">
              <a:solidFill>
                <a:srgbClr val="FFCC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3048000" y="274638"/>
            <a:ext cx="5867400" cy="1291144"/>
          </a:xfrm>
        </p:spPr>
        <p:txBody>
          <a:bodyPr>
            <a:normAutofit/>
          </a:bodyPr>
          <a:lstStyle/>
          <a:p>
            <a:r>
              <a:rPr lang="en-US" sz="2800" dirty="0" smtClean="0">
                <a:ea typeface="ＭＳ Ｐゴシック" pitchFamily="-112" charset="-128"/>
              </a:rPr>
              <a:t>Reasons Why VA                   Purchases Care</a:t>
            </a:r>
          </a:p>
        </p:txBody>
      </p:sp>
      <p:sp>
        <p:nvSpPr>
          <p:cNvPr id="17412" name="TextBox 5"/>
          <p:cNvSpPr txBox="1">
            <a:spLocks noChangeArrowheads="1"/>
          </p:cNvSpPr>
          <p:nvPr/>
        </p:nvSpPr>
        <p:spPr bwMode="auto">
          <a:xfrm>
            <a:off x="609600" y="2057400"/>
            <a:ext cx="8229600" cy="4413516"/>
          </a:xfrm>
          <a:prstGeom prst="rect">
            <a:avLst/>
          </a:prstGeom>
          <a:noFill/>
          <a:ln w="9525">
            <a:noFill/>
            <a:miter lim="800000"/>
            <a:headEnd/>
            <a:tailEnd/>
          </a:ln>
        </p:spPr>
        <p:txBody>
          <a:bodyPr wrap="square">
            <a:spAutoFit/>
          </a:bodyPr>
          <a:lstStyle/>
          <a:p>
            <a:pPr fontAlgn="base">
              <a:lnSpc>
                <a:spcPct val="90000"/>
              </a:lnSpc>
              <a:spcBef>
                <a:spcPct val="0"/>
              </a:spcBef>
              <a:spcAft>
                <a:spcPct val="0"/>
              </a:spcAft>
              <a:buClr>
                <a:srgbClr val="000000"/>
              </a:buClr>
              <a:buFont typeface="Arial" pitchFamily="34" charset="0"/>
              <a:buChar char="•"/>
              <a:defRPr/>
            </a:pPr>
            <a:r>
              <a:rPr lang="en-US" sz="1600" b="1" dirty="0">
                <a:solidFill>
                  <a:srgbClr val="FFFFFF"/>
                </a:solidFill>
                <a:latin typeface="Times New Roman" pitchFamily="18" charset="0"/>
                <a:ea typeface="ＭＳ Ｐゴシック" pitchFamily="-112" charset="-128"/>
              </a:rPr>
              <a:t> </a:t>
            </a:r>
            <a:r>
              <a:rPr lang="en-US" sz="2000" b="1" dirty="0">
                <a:solidFill>
                  <a:srgbClr val="FFFFFF"/>
                </a:solidFill>
                <a:latin typeface="Times New Roman" pitchFamily="18" charset="0"/>
                <a:ea typeface="ＭＳ Ｐゴシック" pitchFamily="-112" charset="-128"/>
              </a:rPr>
              <a:t>Ensure complete continuum of quality care when VA does not have internal resources. available</a:t>
            </a:r>
          </a:p>
          <a:p>
            <a:pPr fontAlgn="base">
              <a:lnSpc>
                <a:spcPct val="90000"/>
              </a:lnSpc>
              <a:spcBef>
                <a:spcPct val="0"/>
              </a:spcBef>
              <a:spcAft>
                <a:spcPct val="0"/>
              </a:spcAft>
              <a:buClr>
                <a:srgbClr val="000000"/>
              </a:buClr>
              <a:defRPr/>
            </a:pPr>
            <a:endParaRPr lang="en-US" sz="1200" b="1" dirty="0">
              <a:solidFill>
                <a:srgbClr val="FFFFFF"/>
              </a:solidFill>
              <a:effectLst>
                <a:outerShdw blurRad="38100" dist="38100" dir="2700000" algn="tl">
                  <a:srgbClr val="C0C0C0"/>
                </a:outerShdw>
              </a:effectLst>
              <a:latin typeface="Times New Roman" pitchFamily="18" charset="0"/>
              <a:ea typeface="ＭＳ Ｐゴシック" pitchFamily="-112" charset="-128"/>
            </a:endParaRPr>
          </a:p>
          <a:p>
            <a:pPr lvl="1" indent="-231775" fontAlgn="base">
              <a:lnSpc>
                <a:spcPct val="90000"/>
              </a:lnSpc>
              <a:spcBef>
                <a:spcPct val="0"/>
              </a:spcBef>
              <a:spcAft>
                <a:spcPct val="0"/>
              </a:spcAft>
              <a:buClr>
                <a:srgbClr val="000000"/>
              </a:buClr>
              <a:buFont typeface="Arial" pitchFamily="34" charset="0"/>
              <a:buChar char="•"/>
              <a:defRPr/>
            </a:pPr>
            <a:r>
              <a:rPr lang="en-US" sz="2000" b="1" dirty="0">
                <a:solidFill>
                  <a:srgbClr val="FFFFFF"/>
                </a:solidFill>
                <a:latin typeface="Times New Roman" pitchFamily="18" charset="0"/>
                <a:ea typeface="ＭＳ Ｐゴシック" pitchFamily="-112" charset="-128"/>
              </a:rPr>
              <a:t>Unable to access VA health care facilities.</a:t>
            </a:r>
          </a:p>
          <a:p>
            <a:pPr lvl="1" indent="-231775" fontAlgn="base">
              <a:lnSpc>
                <a:spcPct val="90000"/>
              </a:lnSpc>
              <a:spcBef>
                <a:spcPct val="0"/>
              </a:spcBef>
              <a:spcAft>
                <a:spcPct val="0"/>
              </a:spcAft>
              <a:buClr>
                <a:srgbClr val="000000"/>
              </a:buClr>
              <a:defRPr/>
            </a:pPr>
            <a:endParaRPr lang="en-US" sz="1200" b="1" dirty="0">
              <a:solidFill>
                <a:srgbClr val="FFFFFF"/>
              </a:solidFill>
              <a:latin typeface="Times New Roman" pitchFamily="18" charset="0"/>
              <a:ea typeface="ＭＳ Ｐゴシック" pitchFamily="-112" charset="-128"/>
            </a:endParaRPr>
          </a:p>
          <a:p>
            <a:pPr lvl="1" indent="-231775" fontAlgn="base">
              <a:lnSpc>
                <a:spcPct val="90000"/>
              </a:lnSpc>
              <a:spcBef>
                <a:spcPct val="0"/>
              </a:spcBef>
              <a:spcAft>
                <a:spcPct val="0"/>
              </a:spcAft>
              <a:buClr>
                <a:srgbClr val="000000"/>
              </a:buClr>
              <a:buFont typeface="Arial" pitchFamily="34" charset="0"/>
              <a:buChar char="•"/>
              <a:defRPr/>
            </a:pPr>
            <a:r>
              <a:rPr lang="en-US" sz="2000" b="1" dirty="0">
                <a:solidFill>
                  <a:srgbClr val="FFFFFF"/>
                </a:solidFill>
                <a:latin typeface="Times New Roman" pitchFamily="18" charset="0"/>
                <a:ea typeface="ＭＳ Ｐゴシック" pitchFamily="-112" charset="-128"/>
              </a:rPr>
              <a:t>Demand exceeds VA health care facility capacity.</a:t>
            </a:r>
          </a:p>
          <a:p>
            <a:pPr lvl="1" indent="-231775" fontAlgn="base">
              <a:lnSpc>
                <a:spcPct val="90000"/>
              </a:lnSpc>
              <a:spcBef>
                <a:spcPct val="0"/>
              </a:spcBef>
              <a:spcAft>
                <a:spcPct val="0"/>
              </a:spcAft>
              <a:buClr>
                <a:srgbClr val="000000"/>
              </a:buClr>
              <a:buFont typeface="Arial" pitchFamily="34" charset="0"/>
              <a:buChar char="•"/>
              <a:defRPr/>
            </a:pPr>
            <a:endParaRPr lang="en-US" sz="1200" b="1" dirty="0">
              <a:solidFill>
                <a:srgbClr val="FFFFFF"/>
              </a:solidFill>
              <a:latin typeface="Times New Roman" pitchFamily="18" charset="0"/>
              <a:ea typeface="ＭＳ Ｐゴシック" pitchFamily="-112" charset="-128"/>
            </a:endParaRPr>
          </a:p>
          <a:p>
            <a:pPr lvl="1" indent="-231775" fontAlgn="base">
              <a:lnSpc>
                <a:spcPct val="90000"/>
              </a:lnSpc>
              <a:spcBef>
                <a:spcPct val="0"/>
              </a:spcBef>
              <a:spcAft>
                <a:spcPct val="0"/>
              </a:spcAft>
              <a:buClr>
                <a:srgbClr val="000000"/>
              </a:buClr>
              <a:buFont typeface="Arial" pitchFamily="34" charset="0"/>
              <a:buChar char="•"/>
              <a:defRPr/>
            </a:pPr>
            <a:r>
              <a:rPr lang="en-US" sz="2000" b="1" dirty="0">
                <a:solidFill>
                  <a:srgbClr val="FFFFFF"/>
                </a:solidFill>
                <a:latin typeface="Times New Roman" pitchFamily="18" charset="0"/>
                <a:ea typeface="ＭＳ Ｐゴシック" pitchFamily="-112" charset="-128"/>
              </a:rPr>
              <a:t>Need for diagnostic support services for VA clinicians.</a:t>
            </a:r>
          </a:p>
          <a:p>
            <a:pPr lvl="1" indent="-231775" fontAlgn="base">
              <a:lnSpc>
                <a:spcPct val="90000"/>
              </a:lnSpc>
              <a:spcBef>
                <a:spcPct val="0"/>
              </a:spcBef>
              <a:spcAft>
                <a:spcPct val="0"/>
              </a:spcAft>
              <a:buClr>
                <a:srgbClr val="000000"/>
              </a:buClr>
              <a:defRPr/>
            </a:pPr>
            <a:endParaRPr lang="en-US" sz="1200" b="1" dirty="0">
              <a:solidFill>
                <a:srgbClr val="FFFFFF"/>
              </a:solidFill>
              <a:latin typeface="Times New Roman" pitchFamily="18" charset="0"/>
              <a:ea typeface="ＭＳ Ｐゴシック" pitchFamily="-112" charset="-128"/>
            </a:endParaRPr>
          </a:p>
          <a:p>
            <a:pPr lvl="1" indent="-231775" fontAlgn="base">
              <a:lnSpc>
                <a:spcPct val="90000"/>
              </a:lnSpc>
              <a:spcBef>
                <a:spcPct val="0"/>
              </a:spcBef>
              <a:spcAft>
                <a:spcPct val="0"/>
              </a:spcAft>
              <a:buClr>
                <a:srgbClr val="000000"/>
              </a:buClr>
              <a:buFont typeface="Arial" pitchFamily="34" charset="0"/>
              <a:buChar char="•"/>
              <a:defRPr/>
            </a:pPr>
            <a:r>
              <a:rPr lang="en-US" sz="2000" b="1" dirty="0">
                <a:solidFill>
                  <a:srgbClr val="FFFFFF"/>
                </a:solidFill>
                <a:latin typeface="Times New Roman" pitchFamily="18" charset="0"/>
                <a:ea typeface="ＭＳ Ｐゴシック" pitchFamily="-112" charset="-128"/>
              </a:rPr>
              <a:t>Need for scarce specialty resources (e.g., obstetrics, hyperbaric, burn care, oncology) and/or when VA resources are not available due to constraints (e.g. staffing, space).</a:t>
            </a:r>
          </a:p>
          <a:p>
            <a:pPr lvl="1" indent="-231775" fontAlgn="base">
              <a:lnSpc>
                <a:spcPct val="90000"/>
              </a:lnSpc>
              <a:spcBef>
                <a:spcPct val="0"/>
              </a:spcBef>
              <a:spcAft>
                <a:spcPct val="0"/>
              </a:spcAft>
              <a:buClr>
                <a:srgbClr val="000000"/>
              </a:buClr>
              <a:defRPr/>
            </a:pPr>
            <a:endParaRPr lang="en-US" sz="1200" b="1" dirty="0">
              <a:solidFill>
                <a:srgbClr val="FFFFFF"/>
              </a:solidFill>
              <a:latin typeface="Times New Roman" pitchFamily="18" charset="0"/>
              <a:ea typeface="ＭＳ Ｐゴシック" pitchFamily="-112" charset="-128"/>
            </a:endParaRPr>
          </a:p>
          <a:p>
            <a:pPr lvl="1" indent="-231775" fontAlgn="base">
              <a:lnSpc>
                <a:spcPct val="90000"/>
              </a:lnSpc>
              <a:spcBef>
                <a:spcPct val="0"/>
              </a:spcBef>
              <a:spcAft>
                <a:spcPct val="0"/>
              </a:spcAft>
              <a:buClr>
                <a:srgbClr val="000000"/>
              </a:buClr>
              <a:buFont typeface="Arial" pitchFamily="34" charset="0"/>
              <a:buChar char="•"/>
              <a:defRPr/>
            </a:pPr>
            <a:r>
              <a:rPr lang="en-US" sz="2000" b="1" dirty="0">
                <a:solidFill>
                  <a:srgbClr val="FFFFFF"/>
                </a:solidFill>
                <a:latin typeface="Times New Roman" pitchFamily="18" charset="0"/>
                <a:ea typeface="ＭＳ Ｐゴシック" pitchFamily="-112" charset="-128"/>
              </a:rPr>
              <a:t>Satisfying patient wait-time requirements.</a:t>
            </a:r>
          </a:p>
          <a:p>
            <a:pPr lvl="1" indent="-231775" fontAlgn="base">
              <a:lnSpc>
                <a:spcPct val="90000"/>
              </a:lnSpc>
              <a:spcBef>
                <a:spcPct val="0"/>
              </a:spcBef>
              <a:spcAft>
                <a:spcPct val="0"/>
              </a:spcAft>
              <a:buClr>
                <a:srgbClr val="000000"/>
              </a:buClr>
              <a:defRPr/>
            </a:pPr>
            <a:endParaRPr lang="en-US" sz="1200" b="1" dirty="0">
              <a:solidFill>
                <a:srgbClr val="FFFFFF"/>
              </a:solidFill>
              <a:latin typeface="Times New Roman" pitchFamily="18" charset="0"/>
              <a:ea typeface="ＭＳ Ｐゴシック" pitchFamily="-112" charset="-128"/>
            </a:endParaRPr>
          </a:p>
          <a:p>
            <a:pPr lvl="1" indent="-231775" fontAlgn="base">
              <a:lnSpc>
                <a:spcPct val="90000"/>
              </a:lnSpc>
              <a:spcBef>
                <a:spcPct val="0"/>
              </a:spcBef>
              <a:spcAft>
                <a:spcPct val="0"/>
              </a:spcAft>
              <a:buClr>
                <a:srgbClr val="000000"/>
              </a:buClr>
              <a:buFont typeface="Arial" pitchFamily="34" charset="0"/>
              <a:buChar char="•"/>
              <a:defRPr/>
            </a:pPr>
            <a:r>
              <a:rPr lang="en-US" sz="2000" b="1" dirty="0">
                <a:solidFill>
                  <a:srgbClr val="FFFFFF"/>
                </a:solidFill>
                <a:latin typeface="Times New Roman" pitchFamily="18" charset="0"/>
                <a:ea typeface="ＭＳ Ｐゴシック" pitchFamily="-112" charset="-128"/>
              </a:rPr>
              <a:t>Ensure cost-effectiveness for VA (whereby outside procurement vs. maintaining and operating like services in VA facilities and/or  infrequent use is more appropriate).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Differences in VHA, VBA, NCA and State</a:t>
            </a:r>
            <a:endParaRPr lang="en-US" sz="3600" dirty="0"/>
          </a:p>
        </p:txBody>
      </p:sp>
      <p:sp>
        <p:nvSpPr>
          <p:cNvPr id="3" name="Content Placeholder 2"/>
          <p:cNvSpPr>
            <a:spLocks noGrp="1"/>
          </p:cNvSpPr>
          <p:nvPr>
            <p:ph idx="1"/>
          </p:nvPr>
        </p:nvSpPr>
        <p:spPr/>
        <p:txBody>
          <a:bodyPr/>
          <a:lstStyle/>
          <a:p>
            <a:r>
              <a:rPr lang="en-US" sz="2800" dirty="0" smtClean="0"/>
              <a:t>TO HELP VETERANS IN YOUR COMMUNITY  </a:t>
            </a:r>
          </a:p>
          <a:p>
            <a:pPr lvl="1"/>
            <a:r>
              <a:rPr lang="en-US" sz="2400" dirty="0" smtClean="0"/>
              <a:t>Partnership:</a:t>
            </a:r>
          </a:p>
          <a:p>
            <a:pPr lvl="2"/>
            <a:r>
              <a:rPr lang="en-US" sz="2400" dirty="0" smtClean="0"/>
              <a:t>Create(or expand) a partnership between the VA and the Community. </a:t>
            </a:r>
          </a:p>
          <a:p>
            <a:pPr lvl="1"/>
            <a:r>
              <a:rPr lang="en-US" sz="2400" dirty="0" smtClean="0"/>
              <a:t>Education:</a:t>
            </a:r>
          </a:p>
          <a:p>
            <a:pPr lvl="2"/>
            <a:r>
              <a:rPr lang="en-US" sz="2400" dirty="0" smtClean="0"/>
              <a:t>Gather VA information and resources so you may help a Veteran receive his/her benefits.  </a:t>
            </a:r>
          </a:p>
          <a:p>
            <a:pPr lvl="1"/>
            <a:r>
              <a:rPr lang="en-US" sz="2400" dirty="0" smtClean="0"/>
              <a:t>Collaboration:</a:t>
            </a:r>
          </a:p>
          <a:p>
            <a:pPr lvl="2"/>
            <a:r>
              <a:rPr lang="en-US" sz="2400" dirty="0" smtClean="0"/>
              <a:t>VA and the Community work together to hold an outreach event</a:t>
            </a:r>
            <a:r>
              <a:rPr lang="en-US" dirty="0" smtClean="0"/>
              <a:t>.   </a:t>
            </a:r>
            <a:endParaRPr lang="en-US" dirty="0"/>
          </a:p>
        </p:txBody>
      </p:sp>
      <p:sp>
        <p:nvSpPr>
          <p:cNvPr id="4" name="Rectangle 3"/>
          <p:cNvSpPr/>
          <p:nvPr/>
        </p:nvSpPr>
        <p:spPr bwMode="auto">
          <a:xfrm>
            <a:off x="203200" y="5965372"/>
            <a:ext cx="1349829" cy="863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000000"/>
              </a:solidFill>
            </a:endParaRPr>
          </a:p>
        </p:txBody>
      </p:sp>
      <p:grpSp>
        <p:nvGrpSpPr>
          <p:cNvPr id="5" name="Group 11"/>
          <p:cNvGrpSpPr/>
          <p:nvPr/>
        </p:nvGrpSpPr>
        <p:grpSpPr>
          <a:xfrm>
            <a:off x="0" y="740230"/>
            <a:ext cx="9144000" cy="6209668"/>
            <a:chOff x="0" y="740230"/>
            <a:chExt cx="9144000" cy="6209668"/>
          </a:xfrm>
        </p:grpSpPr>
        <p:pic>
          <p:nvPicPr>
            <p:cNvPr id="6" name="Picture 12" descr="VA Medical Center representing the Veterans Health Administration (VHA)" title="VA Medical Center representing the Veterans Health Administration (VH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0230"/>
              <a:ext cx="3200400" cy="6117770"/>
            </a:xfrm>
            <a:prstGeom prst="rect">
              <a:avLst/>
            </a:prstGeom>
            <a:noFill/>
            <a:ln w="3175">
              <a:solidFill>
                <a:schemeClr val="tx1"/>
              </a:solidFill>
              <a:miter lim="800000"/>
              <a:headEnd/>
              <a:tailEnd/>
            </a:ln>
          </p:spPr>
        </p:pic>
        <p:pic>
          <p:nvPicPr>
            <p:cNvPr id="7" name="Picture 13" descr="Tammy Duckworth representing the Veterans Benefits Administration (VBA)" title="Tammy Duckworth representing the Veterans Benefits Administration (VB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3088" y="740230"/>
              <a:ext cx="3041650" cy="6117770"/>
            </a:xfrm>
            <a:prstGeom prst="rect">
              <a:avLst/>
            </a:prstGeom>
            <a:noFill/>
            <a:ln w="3175">
              <a:solidFill>
                <a:schemeClr val="tx1"/>
              </a:solidFill>
              <a:miter lim="800000"/>
              <a:headEnd/>
              <a:tailEnd/>
            </a:ln>
          </p:spPr>
        </p:pic>
        <p:pic>
          <p:nvPicPr>
            <p:cNvPr id="8" name="Picture 15" descr="Arlington National Cemetery representing the National Cemetery Administration (NCA)" title="Arlington National Cemetery representing the National Cemetery Administration (N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7425" y="740230"/>
              <a:ext cx="3076575" cy="6117770"/>
            </a:xfrm>
            <a:prstGeom prst="rect">
              <a:avLst/>
            </a:prstGeom>
            <a:noFill/>
            <a:ln w="3175">
              <a:solidFill>
                <a:schemeClr val="tx1"/>
              </a:solidFill>
              <a:miter lim="800000"/>
              <a:headEnd/>
              <a:tailEnd/>
            </a:ln>
          </p:spPr>
        </p:pic>
        <p:sp>
          <p:nvSpPr>
            <p:cNvPr id="9" name="Rectangle 8"/>
            <p:cNvSpPr/>
            <p:nvPr/>
          </p:nvSpPr>
          <p:spPr>
            <a:xfrm>
              <a:off x="0" y="4887795"/>
              <a:ext cx="2960688" cy="2062103"/>
            </a:xfrm>
            <a:prstGeom prst="rect">
              <a:avLst/>
            </a:prstGeom>
            <a:solidFill>
              <a:schemeClr val="tx1">
                <a:alpha val="50000"/>
              </a:schemeClr>
            </a:solidFill>
          </p:spPr>
          <p:txBody>
            <a:bodyPr wrap="square">
              <a:spAutoFit/>
            </a:bodyPr>
            <a:lstStyle/>
            <a:p>
              <a:pPr eaLnBrk="0" hangingPunct="0">
                <a:spcBef>
                  <a:spcPct val="35000"/>
                </a:spcBef>
                <a:buClr>
                  <a:srgbClr val="0066FF"/>
                </a:buClr>
                <a:defRPr/>
              </a:pPr>
              <a:r>
                <a:rPr lang="en-US" sz="3200" kern="0" dirty="0">
                  <a:solidFill>
                    <a:srgbClr val="FFFFFF"/>
                  </a:solidFill>
                  <a:effectLst>
                    <a:outerShdw blurRad="38100" dist="38100" dir="2700000" algn="tl">
                      <a:srgbClr val="000000">
                        <a:alpha val="43137"/>
                      </a:srgbClr>
                    </a:outerShdw>
                  </a:effectLst>
                </a:rPr>
                <a:t>Veterans Health Administration (VHA)</a:t>
              </a:r>
            </a:p>
          </p:txBody>
        </p:sp>
        <p:sp>
          <p:nvSpPr>
            <p:cNvPr id="10" name="Rectangle 9"/>
            <p:cNvSpPr/>
            <p:nvPr/>
          </p:nvSpPr>
          <p:spPr>
            <a:xfrm>
              <a:off x="3121025" y="4887795"/>
              <a:ext cx="2960688" cy="2062103"/>
            </a:xfrm>
            <a:prstGeom prst="rect">
              <a:avLst/>
            </a:prstGeom>
            <a:solidFill>
              <a:schemeClr val="tx1">
                <a:alpha val="50000"/>
              </a:schemeClr>
            </a:solidFill>
          </p:spPr>
          <p:txBody>
            <a:bodyPr wrap="square">
              <a:spAutoFit/>
            </a:bodyPr>
            <a:lstStyle/>
            <a:p>
              <a:pPr eaLnBrk="0" hangingPunct="0">
                <a:spcBef>
                  <a:spcPct val="35000"/>
                </a:spcBef>
                <a:buClr>
                  <a:srgbClr val="0066FF"/>
                </a:buClr>
                <a:defRPr/>
              </a:pPr>
              <a:r>
                <a:rPr lang="en-US" sz="3200" kern="0" dirty="0">
                  <a:solidFill>
                    <a:srgbClr val="FFFFFF"/>
                  </a:solidFill>
                  <a:effectLst>
                    <a:outerShdw blurRad="38100" dist="38100" dir="2700000" algn="tl">
                      <a:srgbClr val="000000">
                        <a:alpha val="43137"/>
                      </a:srgbClr>
                    </a:outerShdw>
                  </a:effectLst>
                </a:rPr>
                <a:t>Veterans Benefits Administration (VBA)</a:t>
              </a:r>
            </a:p>
          </p:txBody>
        </p:sp>
        <p:sp>
          <p:nvSpPr>
            <p:cNvPr id="11" name="Rectangle 10"/>
            <p:cNvSpPr/>
            <p:nvPr/>
          </p:nvSpPr>
          <p:spPr>
            <a:xfrm>
              <a:off x="6081713" y="4887795"/>
              <a:ext cx="3062287" cy="2062103"/>
            </a:xfrm>
            <a:prstGeom prst="rect">
              <a:avLst/>
            </a:prstGeom>
            <a:solidFill>
              <a:schemeClr val="tx1">
                <a:alpha val="50000"/>
              </a:schemeClr>
            </a:solidFill>
            <a:ln>
              <a:solidFill>
                <a:schemeClr val="accent1">
                  <a:alpha val="25000"/>
                </a:schemeClr>
              </a:solidFill>
            </a:ln>
          </p:spPr>
          <p:txBody>
            <a:bodyPr wrap="square">
              <a:spAutoFit/>
            </a:bodyPr>
            <a:lstStyle/>
            <a:p>
              <a:pPr eaLnBrk="0" hangingPunct="0">
                <a:spcBef>
                  <a:spcPct val="35000"/>
                </a:spcBef>
                <a:buClr>
                  <a:srgbClr val="0066FF"/>
                </a:buClr>
                <a:defRPr/>
              </a:pPr>
              <a:r>
                <a:rPr lang="en-US" sz="3200" kern="0" dirty="0">
                  <a:solidFill>
                    <a:srgbClr val="FFFFFF"/>
                  </a:solidFill>
                  <a:effectLst>
                    <a:outerShdw blurRad="38100" dist="38100" dir="2700000" algn="tl">
                      <a:srgbClr val="000000">
                        <a:alpha val="43137"/>
                      </a:srgbClr>
                    </a:outerShdw>
                  </a:effectLst>
                </a:rPr>
                <a:t>National Cemetery Administration (NCA) </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066800"/>
          </a:xfrm>
        </p:spPr>
        <p:txBody>
          <a:bodyPr/>
          <a:lstStyle/>
          <a:p>
            <a:r>
              <a:rPr lang="en-US" dirty="0" smtClean="0">
                <a:latin typeface="Georgia" pitchFamily="18" charset="0"/>
              </a:rPr>
              <a:t>Augmentation of VA in-house                capabilities and capacity</a:t>
            </a:r>
            <a:endParaRPr lang="en-US" dirty="0">
              <a:latin typeface="Georgia" pitchFamily="18" charset="0"/>
            </a:endParaRPr>
          </a:p>
        </p:txBody>
      </p:sp>
      <p:graphicFrame>
        <p:nvGraphicFramePr>
          <p:cNvPr id="6" name="Table 5"/>
          <p:cNvGraphicFramePr>
            <a:graphicFrameLocks noGrp="1"/>
          </p:cNvGraphicFramePr>
          <p:nvPr/>
        </p:nvGraphicFramePr>
        <p:xfrm>
          <a:off x="228600" y="1559111"/>
          <a:ext cx="8686800" cy="4416426"/>
        </p:xfrm>
        <a:graphic>
          <a:graphicData uri="http://schemas.openxmlformats.org/drawingml/2006/table">
            <a:tbl>
              <a:tblPr/>
              <a:tblGrid>
                <a:gridCol w="4344261"/>
                <a:gridCol w="4342539"/>
              </a:tblGrid>
              <a:tr h="425450">
                <a:tc>
                  <a:txBody>
                    <a:bodyPr/>
                    <a:lstStyle/>
                    <a:p>
                      <a:pPr marL="0" marR="0" lvl="0" indent="0" algn="ctr" defTabSz="914400" rtl="0" eaLnBrk="1" fontAlgn="base" latinLnBrk="0" hangingPunct="1">
                        <a:lnSpc>
                          <a:spcPct val="100000"/>
                        </a:lnSpc>
                        <a:spcBef>
                          <a:spcPct val="0"/>
                        </a:spcBef>
                        <a:spcAft>
                          <a:spcPct val="0"/>
                        </a:spcAft>
                        <a:buClr>
                          <a:srgbClr val="007D7A"/>
                        </a:buClr>
                        <a:buSzTx/>
                        <a:buFontTx/>
                        <a:buNone/>
                        <a:tabLst/>
                      </a:pPr>
                      <a:r>
                        <a:rPr kumimoji="0" lang="en-US" sz="1800" b="0" i="0" u="none" strike="noStrike" cap="none" normalizeH="0" baseline="0" dirty="0" smtClean="0">
                          <a:ln>
                            <a:noFill/>
                          </a:ln>
                          <a:solidFill>
                            <a:schemeClr val="tx2"/>
                          </a:solidFill>
                          <a:effectLst/>
                          <a:latin typeface="Arial" pitchFamily="34" charset="0"/>
                          <a:ea typeface="ＭＳ Ｐゴシック" pitchFamily="-112" charset="-128"/>
                        </a:rPr>
                        <a:t>Purchased Care is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07D7A"/>
                        </a:buClr>
                        <a:buSzTx/>
                        <a:buFontTx/>
                        <a:buNone/>
                        <a:tabLst/>
                      </a:pPr>
                      <a:r>
                        <a:rPr kumimoji="0" lang="en-US" sz="1800" b="0" i="0" u="none" strike="noStrike" cap="none" normalizeH="0" baseline="0" dirty="0" smtClean="0">
                          <a:ln>
                            <a:noFill/>
                          </a:ln>
                          <a:solidFill>
                            <a:schemeClr val="tx2"/>
                          </a:solidFill>
                          <a:effectLst/>
                          <a:latin typeface="Arial" pitchFamily="34" charset="0"/>
                          <a:ea typeface="ＭＳ Ｐゴシック" pitchFamily="-112" charset="-128"/>
                        </a:rPr>
                        <a:t>Purchased Care is Not</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50888">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Supplement to VA health care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Substitute or replacement for VA health care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41438">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Secondary care when service is not available within the VA</a:t>
                      </a:r>
                    </a:p>
                    <a:p>
                      <a:pPr marL="560388" marR="0" lvl="1" indent="-161925"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 Limitations to extend care may be authorized</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All health care services at any VA facility</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Health care delivery system</a:t>
                      </a:r>
                    </a:p>
                    <a:p>
                      <a:pPr marL="560388" marR="0" lvl="1" indent="-161925"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 Requires matching of claims to individual authorizations for care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Insurance or a health plan</a:t>
                      </a:r>
                    </a:p>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 No standard set of benefits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84250">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Flexible, can adapt Medicare payment rules for certain types of claims</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7D7A"/>
                        </a:buClr>
                        <a:buSzTx/>
                        <a:buFontTx/>
                        <a:buNone/>
                        <a:tabLst/>
                      </a:pPr>
                      <a:r>
                        <a:rPr kumimoji="0" lang="en-US" sz="1800" b="1" i="0" u="none" strike="noStrike" cap="none" normalizeH="0" baseline="0" dirty="0" smtClean="0">
                          <a:ln>
                            <a:noFill/>
                          </a:ln>
                          <a:solidFill>
                            <a:schemeClr val="bg2">
                              <a:lumMod val="20000"/>
                              <a:lumOff val="80000"/>
                            </a:schemeClr>
                          </a:solidFill>
                          <a:effectLst/>
                          <a:latin typeface="Arial" pitchFamily="34" charset="0"/>
                          <a:ea typeface="ＭＳ Ｐゴシック" pitchFamily="-112" charset="-128"/>
                        </a:rPr>
                        <a:t>Medicare or TRICARE</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124200" y="228600"/>
            <a:ext cx="5638800" cy="1291144"/>
          </a:xfrm>
        </p:spPr>
        <p:txBody>
          <a:bodyPr>
            <a:normAutofit/>
          </a:bodyPr>
          <a:lstStyle/>
          <a:p>
            <a:r>
              <a:rPr lang="en-US" sz="2800" dirty="0" smtClean="0">
                <a:ea typeface="ＭＳ Ｐゴシック"/>
                <a:cs typeface="ＭＳ Ｐゴシック"/>
              </a:rPr>
              <a:t>Authorities Governing                       the Fee Program</a:t>
            </a:r>
          </a:p>
        </p:txBody>
      </p:sp>
      <p:sp>
        <p:nvSpPr>
          <p:cNvPr id="23554" name="Slide Number Placeholder 2"/>
          <p:cNvSpPr>
            <a:spLocks noGrp="1"/>
          </p:cNvSpPr>
          <p:nvPr>
            <p:ph type="sldNum" sz="quarter" idx="4294967295"/>
          </p:nvPr>
        </p:nvSpPr>
        <p:spPr>
          <a:xfrm>
            <a:off x="8610600" y="6553200"/>
            <a:ext cx="457200" cy="228600"/>
          </a:xfrm>
          <a:prstGeom prst="rect">
            <a:avLst/>
          </a:prstGeom>
          <a:noFill/>
        </p:spPr>
        <p:txBody>
          <a:bodyPr/>
          <a:lstStyle/>
          <a:p>
            <a:fld id="{64599B78-DB88-43AB-8D11-25DBED606640}" type="slidenum">
              <a:rPr lang="en-US" sz="900" smtClean="0">
                <a:latin typeface="Arial" charset="0"/>
                <a:ea typeface="ＭＳ Ｐゴシック"/>
                <a:cs typeface="ＭＳ Ｐゴシック"/>
              </a:rPr>
              <a:pPr/>
              <a:t>31</a:t>
            </a:fld>
            <a:endParaRPr lang="en-US" sz="900" dirty="0" smtClean="0">
              <a:latin typeface="Arial" charset="0"/>
              <a:ea typeface="ＭＳ Ｐゴシック"/>
              <a:cs typeface="ＭＳ Ｐゴシック"/>
            </a:endParaRPr>
          </a:p>
        </p:txBody>
      </p:sp>
      <p:sp>
        <p:nvSpPr>
          <p:cNvPr id="23555" name="Rectangle 3"/>
          <p:cNvSpPr>
            <a:spLocks noChangeArrowheads="1"/>
          </p:cNvSpPr>
          <p:nvPr/>
        </p:nvSpPr>
        <p:spPr bwMode="auto">
          <a:xfrm>
            <a:off x="609600" y="2667000"/>
            <a:ext cx="8001000" cy="3490186"/>
          </a:xfrm>
          <a:prstGeom prst="rect">
            <a:avLst/>
          </a:prstGeom>
          <a:noFill/>
          <a:ln w="9525">
            <a:noFill/>
            <a:miter lim="800000"/>
            <a:headEnd/>
            <a:tailEnd/>
          </a:ln>
        </p:spPr>
        <p:txBody>
          <a:bodyPr wrap="square">
            <a:spAutoFit/>
          </a:bodyPr>
          <a:lstStyle/>
          <a:p>
            <a:pPr marL="228600" indent="-228600" fontAlgn="base">
              <a:lnSpc>
                <a:spcPct val="90000"/>
              </a:lnSpc>
              <a:spcBef>
                <a:spcPct val="35000"/>
              </a:spcBef>
              <a:spcAft>
                <a:spcPct val="0"/>
              </a:spcAft>
              <a:buFont typeface="Arial" charset="0"/>
              <a:buChar char="•"/>
            </a:pPr>
            <a:r>
              <a:rPr lang="en-US" sz="1600" b="1" dirty="0">
                <a:solidFill>
                  <a:srgbClr val="FFFFFF"/>
                </a:solidFill>
                <a:latin typeface="Times New Roman" pitchFamily="18" charset="0"/>
              </a:rPr>
              <a:t>38 USC 1703: The authority to pay for preauthorized inpatient and outpatient emergency, routine, and diagnostic medical care for certain veterans.</a:t>
            </a:r>
          </a:p>
          <a:p>
            <a:pPr marL="228600" indent="-228600" fontAlgn="base">
              <a:lnSpc>
                <a:spcPct val="90000"/>
              </a:lnSpc>
              <a:spcBef>
                <a:spcPct val="35000"/>
              </a:spcBef>
              <a:spcAft>
                <a:spcPct val="0"/>
              </a:spcAft>
              <a:buFont typeface="Arial" charset="0"/>
              <a:buChar char="•"/>
            </a:pPr>
            <a:r>
              <a:rPr lang="en-US" sz="1600" b="1" dirty="0">
                <a:solidFill>
                  <a:srgbClr val="FFFFFF"/>
                </a:solidFill>
                <a:latin typeface="Times New Roman" pitchFamily="18" charset="0"/>
              </a:rPr>
              <a:t>38 USC 1728: The authority to pay for emergency care provided to service-connected veterans that was not preauthorized.</a:t>
            </a:r>
          </a:p>
          <a:p>
            <a:pPr marL="228600" indent="-228600" fontAlgn="base">
              <a:lnSpc>
                <a:spcPct val="90000"/>
              </a:lnSpc>
              <a:spcBef>
                <a:spcPct val="35000"/>
              </a:spcBef>
              <a:spcAft>
                <a:spcPct val="0"/>
              </a:spcAft>
              <a:buFont typeface="Arial" charset="0"/>
              <a:buChar char="•"/>
            </a:pPr>
            <a:r>
              <a:rPr lang="en-US" sz="1600" b="1" dirty="0">
                <a:solidFill>
                  <a:srgbClr val="FFFFFF"/>
                </a:solidFill>
                <a:latin typeface="Times New Roman" pitchFamily="18" charset="0"/>
              </a:rPr>
              <a:t>38 USC 1725: The authority to pay for emergency Non-VA care provided to non-service connected veterans enrolled in VA health care.</a:t>
            </a:r>
          </a:p>
          <a:p>
            <a:pPr marL="228600" indent="-228600" fontAlgn="base">
              <a:lnSpc>
                <a:spcPct val="90000"/>
              </a:lnSpc>
              <a:spcBef>
                <a:spcPct val="35000"/>
              </a:spcBef>
              <a:spcAft>
                <a:spcPct val="0"/>
              </a:spcAft>
              <a:buFont typeface="Arial" charset="0"/>
              <a:buChar char="•"/>
            </a:pPr>
            <a:r>
              <a:rPr lang="en-US" sz="1600" b="1" dirty="0">
                <a:solidFill>
                  <a:srgbClr val="FFFFFF"/>
                </a:solidFill>
                <a:latin typeface="Times New Roman" pitchFamily="18" charset="0"/>
              </a:rPr>
              <a:t>38 USC 8153: Provides the authority for a VA facility to enter into a contract or other form of agreement with Non-VA health care entities to secure health care services that are either unavailable or not cost-effective at the VA facility.</a:t>
            </a:r>
          </a:p>
          <a:p>
            <a:pPr marL="1143000" lvl="2" indent="-228600" fontAlgn="base">
              <a:lnSpc>
                <a:spcPct val="90000"/>
              </a:lnSpc>
              <a:spcBef>
                <a:spcPct val="35000"/>
              </a:spcBef>
              <a:spcAft>
                <a:spcPct val="0"/>
              </a:spcAft>
              <a:buFont typeface="Arial" charset="0"/>
              <a:buNone/>
            </a:pPr>
            <a:endParaRPr lang="en-US" sz="1600" b="1" dirty="0">
              <a:solidFill>
                <a:srgbClr val="FFFFFF"/>
              </a:solidFill>
              <a:latin typeface="Times New Roman" pitchFamily="18" charset="0"/>
            </a:endParaRPr>
          </a:p>
          <a:p>
            <a:pPr marL="228600" indent="-228600" fontAlgn="base">
              <a:lnSpc>
                <a:spcPct val="90000"/>
              </a:lnSpc>
              <a:spcBef>
                <a:spcPct val="35000"/>
              </a:spcBef>
              <a:spcAft>
                <a:spcPct val="0"/>
              </a:spcAft>
              <a:buFont typeface="Arial" charset="0"/>
              <a:buNone/>
            </a:pPr>
            <a:r>
              <a:rPr lang="en-US" sz="1600" b="1" dirty="0">
                <a:solidFill>
                  <a:srgbClr val="FFFFFF"/>
                </a:solidFill>
                <a:latin typeface="Times New Roman" pitchFamily="18" charset="0"/>
              </a:rPr>
              <a:t>REGULATION SPECIFIC TO WOMEN VETERANS</a:t>
            </a:r>
          </a:p>
          <a:p>
            <a:pPr marL="228600" indent="-228600" fontAlgn="base">
              <a:lnSpc>
                <a:spcPct val="90000"/>
              </a:lnSpc>
              <a:spcBef>
                <a:spcPct val="35000"/>
              </a:spcBef>
              <a:spcAft>
                <a:spcPct val="0"/>
              </a:spcAft>
              <a:buFont typeface="Arial" charset="0"/>
              <a:buChar char="•"/>
            </a:pPr>
            <a:r>
              <a:rPr lang="en-US" sz="1600" b="1" dirty="0">
                <a:solidFill>
                  <a:srgbClr val="FFFFFF"/>
                </a:solidFill>
                <a:latin typeface="Times New Roman" pitchFamily="18" charset="0"/>
              </a:rPr>
              <a:t>Women veterans are eligible for preauthorized hospital care for any condition under the Code of Federal Regulations (38 CFR) 17.52(a)(4).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1291144"/>
          </a:xfrm>
        </p:spPr>
        <p:txBody>
          <a:bodyPr>
            <a:normAutofit/>
          </a:bodyPr>
          <a:lstStyle/>
          <a:p>
            <a:r>
              <a:rPr lang="en-US" sz="4400" dirty="0" smtClean="0"/>
              <a:t>Overall Process</a:t>
            </a:r>
            <a:endParaRPr lang="en-US" sz="4400" dirty="0"/>
          </a:p>
        </p:txBody>
      </p:sp>
      <p:sp>
        <p:nvSpPr>
          <p:cNvPr id="4" name="TextBox 3"/>
          <p:cNvSpPr txBox="1"/>
          <p:nvPr/>
        </p:nvSpPr>
        <p:spPr>
          <a:xfrm>
            <a:off x="2438400" y="1371600"/>
            <a:ext cx="6019800" cy="5570756"/>
          </a:xfrm>
          <a:prstGeom prst="rect">
            <a:avLst/>
          </a:prstGeom>
          <a:noFill/>
        </p:spPr>
        <p:txBody>
          <a:bodyPr wrap="square" rtlCol="0">
            <a:spAutoFit/>
          </a:bodyPr>
          <a:lstStyle/>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Initial decision on health care needs</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Determination of need for Non-VA vs VA</a:t>
            </a:r>
          </a:p>
          <a:p>
            <a:pPr algn="ctr" fontAlgn="base">
              <a:spcBef>
                <a:spcPct val="0"/>
              </a:spcBef>
              <a:spcAft>
                <a:spcPct val="0"/>
              </a:spcAft>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Consult prepared</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Approved (Pre-Authorized) by delegated official</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Administrative eligibility verified</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Non-VA Staff prepares authorization</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Patient appointment in non-VA setting</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Return of clinical information</a:t>
            </a:r>
          </a:p>
          <a:p>
            <a:pPr algn="ctr" fontAlgn="base">
              <a:spcBef>
                <a:spcPct val="0"/>
              </a:spcBef>
              <a:spcAft>
                <a:spcPct val="0"/>
              </a:spcAft>
              <a:buFont typeface="Arial" pitchFamily="34" charset="0"/>
              <a:buChar char="•"/>
            </a:pPr>
            <a:endParaRPr lang="en-US" sz="2000" b="1" dirty="0">
              <a:solidFill>
                <a:srgbClr val="FFFFFF"/>
              </a:solidFill>
              <a:latin typeface="Times New Roman" pitchFamily="18" charset="0"/>
            </a:endParaRPr>
          </a:p>
          <a:p>
            <a:pPr algn="ctr" fontAlgn="base">
              <a:spcBef>
                <a:spcPct val="0"/>
              </a:spcBef>
              <a:spcAft>
                <a:spcPct val="0"/>
              </a:spcAft>
              <a:buFont typeface="Arial" pitchFamily="34" charset="0"/>
              <a:buChar char="•"/>
            </a:pPr>
            <a:r>
              <a:rPr lang="en-US" sz="2000" b="1" dirty="0">
                <a:solidFill>
                  <a:srgbClr val="FFFFFF"/>
                </a:solidFill>
                <a:latin typeface="Times New Roman" pitchFamily="18" charset="0"/>
              </a:rPr>
              <a:t>Health care claim paid</a:t>
            </a:r>
          </a:p>
          <a:p>
            <a:pPr algn="ctr" fontAlgn="base">
              <a:spcBef>
                <a:spcPct val="0"/>
              </a:spcBef>
              <a:spcAft>
                <a:spcPct val="0"/>
              </a:spcAft>
            </a:pPr>
            <a:endParaRPr lang="en-US" sz="1600" b="1" dirty="0">
              <a:solidFill>
                <a:srgbClr val="FFFFFF"/>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1291144"/>
          </a:xfrm>
        </p:spPr>
        <p:txBody>
          <a:bodyPr>
            <a:normAutofit/>
          </a:bodyPr>
          <a:lstStyle/>
          <a:p>
            <a:r>
              <a:rPr lang="en-US" sz="2800" dirty="0" smtClean="0"/>
              <a:t>Emergency Care</a:t>
            </a:r>
            <a:endParaRPr lang="en-US" sz="2800" dirty="0"/>
          </a:p>
        </p:txBody>
      </p:sp>
      <p:sp>
        <p:nvSpPr>
          <p:cNvPr id="4" name="TextBox 3"/>
          <p:cNvSpPr txBox="1"/>
          <p:nvPr/>
        </p:nvSpPr>
        <p:spPr>
          <a:xfrm>
            <a:off x="304800" y="2590800"/>
            <a:ext cx="8001000" cy="2323713"/>
          </a:xfrm>
          <a:prstGeom prst="rect">
            <a:avLst/>
          </a:prstGeom>
          <a:noFill/>
        </p:spPr>
        <p:txBody>
          <a:bodyPr wrap="square" rtlCol="0">
            <a:spAutoFit/>
          </a:bodyPr>
          <a:lstStyle/>
          <a:p>
            <a:pPr marL="288925" lvl="1" indent="-288925" fontAlgn="base">
              <a:spcAft>
                <a:spcPts val="600"/>
              </a:spcAft>
              <a:buFont typeface="Wingdings" pitchFamily="2" charset="2"/>
              <a:buChar char="§"/>
            </a:pPr>
            <a:r>
              <a:rPr lang="en-US" sz="2000" b="1" dirty="0">
                <a:solidFill>
                  <a:srgbClr val="FFFFFF"/>
                </a:solidFill>
                <a:latin typeface="Times New Roman" pitchFamily="18" charset="0"/>
              </a:rPr>
              <a:t>When a Veteran seeks emergency care at a non-VA facility,                                the non-VA provider should contact the closest VA facility promptly (within 72 hours):</a:t>
            </a:r>
          </a:p>
          <a:p>
            <a:pPr marL="909638" lvl="2" indent="-227013" fontAlgn="base">
              <a:buFont typeface="Arial" pitchFamily="34" charset="0"/>
              <a:buChar char="•"/>
            </a:pPr>
            <a:r>
              <a:rPr lang="en-US" sz="2000" b="1" dirty="0">
                <a:solidFill>
                  <a:srgbClr val="FFFF00"/>
                </a:solidFill>
                <a:latin typeface="Times New Roman" pitchFamily="18" charset="0"/>
              </a:rPr>
              <a:t>Notify VA of Veteran treatment/admission</a:t>
            </a:r>
          </a:p>
          <a:p>
            <a:pPr marL="909638" lvl="2" indent="-227013" fontAlgn="base">
              <a:buFont typeface="Arial" pitchFamily="34" charset="0"/>
              <a:buChar char="•"/>
            </a:pPr>
            <a:r>
              <a:rPr lang="en-US" sz="2000" b="1" dirty="0">
                <a:solidFill>
                  <a:srgbClr val="FFFF00"/>
                </a:solidFill>
                <a:latin typeface="Times New Roman" pitchFamily="18" charset="0"/>
              </a:rPr>
              <a:t>Verify eligibility of Veteran for reimbursement of claim and identify the VA of jurisdiction to submit claims.</a:t>
            </a:r>
          </a:p>
          <a:p>
            <a:pPr marL="909638" lvl="2" indent="-227013" fontAlgn="base">
              <a:buFont typeface="Arial" pitchFamily="34" charset="0"/>
              <a:buChar char="•"/>
            </a:pPr>
            <a:r>
              <a:rPr lang="en-US" sz="2000" b="1" dirty="0">
                <a:solidFill>
                  <a:srgbClr val="FFFF00"/>
                </a:solidFill>
                <a:latin typeface="Times New Roman" pitchFamily="18" charset="0"/>
              </a:rPr>
              <a:t>Obtain instructions for transfer of VA patient to VA.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2895600" y="1752600"/>
            <a:ext cx="5410200" cy="685800"/>
          </a:xfrm>
        </p:spPr>
        <p:txBody>
          <a:bodyPr/>
          <a:lstStyle/>
          <a:p>
            <a:pPr>
              <a:defRPr/>
            </a:pPr>
            <a:r>
              <a:rPr lang="en-US" sz="3600" dirty="0"/>
              <a:t/>
            </a:r>
            <a:br>
              <a:rPr lang="en-US" sz="3600" dirty="0"/>
            </a:br>
            <a:r>
              <a:rPr lang="en-US" sz="3600" dirty="0"/>
              <a:t/>
            </a:r>
            <a:br>
              <a:rPr lang="en-US" sz="3600" dirty="0"/>
            </a:br>
            <a:r>
              <a:rPr lang="en-US" sz="2400" dirty="0">
                <a:solidFill>
                  <a:srgbClr val="CC9900"/>
                </a:solidFill>
                <a:latin typeface="Verdana" pitchFamily="34" charset="0"/>
              </a:rPr>
              <a:t>Operation Enduring Freedom/ Operation Iraqi </a:t>
            </a:r>
            <a:r>
              <a:rPr lang="en-US" sz="2400" dirty="0" smtClean="0">
                <a:solidFill>
                  <a:srgbClr val="CC9900"/>
                </a:solidFill>
                <a:latin typeface="Verdana" pitchFamily="34" charset="0"/>
              </a:rPr>
              <a:t>Freedom/Operation New Dawn</a:t>
            </a:r>
            <a:r>
              <a:rPr lang="en-US" sz="2400" dirty="0">
                <a:solidFill>
                  <a:srgbClr val="CC9900"/>
                </a:solidFill>
                <a:latin typeface="Verdana" pitchFamily="34" charset="0"/>
              </a:rPr>
              <a:t/>
            </a:r>
            <a:br>
              <a:rPr lang="en-US" sz="2400" dirty="0">
                <a:solidFill>
                  <a:srgbClr val="CC9900"/>
                </a:solidFill>
                <a:latin typeface="Verdana" pitchFamily="34" charset="0"/>
              </a:rPr>
            </a:br>
            <a:r>
              <a:rPr lang="en-US" sz="2400" dirty="0">
                <a:solidFill>
                  <a:srgbClr val="CC9900"/>
                </a:solidFill>
                <a:latin typeface="Verdana" pitchFamily="34" charset="0"/>
              </a:rPr>
              <a:t>(</a:t>
            </a:r>
            <a:r>
              <a:rPr lang="en-US" sz="2400" dirty="0" smtClean="0">
                <a:solidFill>
                  <a:srgbClr val="CC9900"/>
                </a:solidFill>
                <a:latin typeface="Verdana" pitchFamily="34" charset="0"/>
              </a:rPr>
              <a:t>OEF/OIF/OND)</a:t>
            </a:r>
            <a:endParaRPr lang="en-US" sz="2400" dirty="0">
              <a:solidFill>
                <a:srgbClr val="CC9900"/>
              </a:solidFill>
              <a:latin typeface="Verdana" pitchFamily="34" charset="0"/>
            </a:endParaRPr>
          </a:p>
        </p:txBody>
      </p:sp>
      <p:sp>
        <p:nvSpPr>
          <p:cNvPr id="286723" name="Rectangle 3"/>
          <p:cNvSpPr>
            <a:spLocks noGrp="1" noChangeArrowheads="1"/>
          </p:cNvSpPr>
          <p:nvPr>
            <p:ph type="subTitle" idx="1"/>
          </p:nvPr>
        </p:nvSpPr>
        <p:spPr>
          <a:xfrm>
            <a:off x="762000" y="3962400"/>
            <a:ext cx="7620000" cy="2438400"/>
          </a:xfrm>
        </p:spPr>
        <p:txBody>
          <a:bodyPr/>
          <a:lstStyle/>
          <a:p>
            <a:pPr>
              <a:defRPr/>
            </a:pPr>
            <a:r>
              <a:rPr lang="en-US" sz="3200" b="1" dirty="0"/>
              <a:t>Alaska VA </a:t>
            </a:r>
            <a:r>
              <a:rPr lang="en-US" sz="3200" b="1" dirty="0" smtClean="0"/>
              <a:t>Serving </a:t>
            </a:r>
          </a:p>
          <a:p>
            <a:pPr>
              <a:defRPr/>
            </a:pPr>
            <a:r>
              <a:rPr lang="en-US" sz="3200" b="1" dirty="0" smtClean="0"/>
              <a:t>Returning </a:t>
            </a:r>
            <a:r>
              <a:rPr lang="en-US" sz="3200" b="1" dirty="0"/>
              <a:t>Service Men and Women</a:t>
            </a:r>
          </a:p>
        </p:txBody>
      </p:sp>
      <p:pic>
        <p:nvPicPr>
          <p:cNvPr id="4" name="Picture 4" descr="va_health_seal_cmyk.t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6019800"/>
            <a:ext cx="26987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4"/>
          <p:cNvSpPr>
            <a:spLocks noGrp="1" noChangeArrowheads="1"/>
          </p:cNvSpPr>
          <p:nvPr>
            <p:ph type="title"/>
          </p:nvPr>
        </p:nvSpPr>
        <p:spPr>
          <a:xfrm>
            <a:off x="2438400" y="228600"/>
            <a:ext cx="6553200" cy="1143000"/>
          </a:xfrm>
        </p:spPr>
        <p:txBody>
          <a:bodyPr/>
          <a:lstStyle/>
          <a:p>
            <a:pPr algn="ctr" eaLnBrk="1" hangingPunct="1"/>
            <a:r>
              <a:rPr lang="en-US" dirty="0" smtClean="0"/>
              <a:t>OEF/OIF PROGRAM MANAGER</a:t>
            </a:r>
          </a:p>
        </p:txBody>
      </p:sp>
      <p:sp>
        <p:nvSpPr>
          <p:cNvPr id="30722" name="Rectangle 5"/>
          <p:cNvSpPr>
            <a:spLocks noGrp="1" noChangeArrowheads="1"/>
          </p:cNvSpPr>
          <p:nvPr>
            <p:ph type="body" sz="half" idx="1"/>
          </p:nvPr>
        </p:nvSpPr>
        <p:spPr>
          <a:xfrm>
            <a:off x="228600" y="2362200"/>
            <a:ext cx="4495800" cy="4343400"/>
          </a:xfrm>
        </p:spPr>
        <p:txBody>
          <a:bodyPr/>
          <a:lstStyle/>
          <a:p>
            <a:pPr eaLnBrk="1" hangingPunct="1">
              <a:lnSpc>
                <a:spcPct val="90000"/>
              </a:lnSpc>
            </a:pPr>
            <a:r>
              <a:rPr lang="en-US" b="1" dirty="0" smtClean="0">
                <a:solidFill>
                  <a:srgbClr val="FFC000"/>
                </a:solidFill>
              </a:rPr>
              <a:t>Troy Townsend, LCSW</a:t>
            </a:r>
          </a:p>
          <a:p>
            <a:pPr eaLnBrk="1" hangingPunct="1">
              <a:lnSpc>
                <a:spcPct val="90000"/>
              </a:lnSpc>
            </a:pPr>
            <a:r>
              <a:rPr lang="en-US" sz="2400" b="1" dirty="0" smtClean="0"/>
              <a:t>Social &amp; Behavioral Health Service</a:t>
            </a:r>
          </a:p>
          <a:p>
            <a:pPr eaLnBrk="1" hangingPunct="1">
              <a:lnSpc>
                <a:spcPct val="90000"/>
              </a:lnSpc>
            </a:pPr>
            <a:r>
              <a:rPr lang="en-US" sz="2400" b="1" smtClean="0"/>
              <a:t>257-7432</a:t>
            </a:r>
            <a:endParaRPr lang="en-US" sz="2400" b="1" dirty="0" smtClean="0"/>
          </a:p>
          <a:p>
            <a:pPr eaLnBrk="1" hangingPunct="1">
              <a:lnSpc>
                <a:spcPct val="90000"/>
              </a:lnSpc>
            </a:pPr>
            <a:r>
              <a:rPr lang="en-US" sz="2400" b="1" dirty="0" smtClean="0"/>
              <a:t>Oversees all the seamless transition activities and the coordination of care and services for veterans and family members treated.</a:t>
            </a:r>
          </a:p>
          <a:p>
            <a:pPr eaLnBrk="1" hangingPunct="1">
              <a:lnSpc>
                <a:spcPct val="90000"/>
              </a:lnSpc>
            </a:pPr>
            <a:endParaRPr lang="en-US" sz="2400" b="1" dirty="0" smtClean="0"/>
          </a:p>
        </p:txBody>
      </p:sp>
      <p:pic>
        <p:nvPicPr>
          <p:cNvPr id="71682" name="Picture 2"/>
          <p:cNvPicPr>
            <a:picLocks noChangeAspect="1" noChangeArrowheads="1"/>
          </p:cNvPicPr>
          <p:nvPr/>
        </p:nvPicPr>
        <p:blipFill>
          <a:blip r:embed="rId2" cstate="print"/>
          <a:srcRect/>
          <a:stretch>
            <a:fillRect/>
          </a:stretch>
        </p:blipFill>
        <p:spPr bwMode="auto">
          <a:xfrm>
            <a:off x="4953000" y="1905000"/>
            <a:ext cx="3590546" cy="41370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AutoShape 4"/>
          <p:cNvSpPr>
            <a:spLocks noGrp="1" noChangeArrowheads="1"/>
          </p:cNvSpPr>
          <p:nvPr>
            <p:ph type="title" idx="4294967295"/>
          </p:nvPr>
        </p:nvSpPr>
        <p:spPr/>
        <p:txBody>
          <a:bodyPr anchor="b"/>
          <a:lstStyle/>
          <a:p>
            <a:pPr eaLnBrk="1" hangingPunct="1">
              <a:defRPr/>
            </a:pPr>
            <a:r>
              <a:rPr lang="en-US" sz="2800" smtClean="0"/>
              <a:t>OEF/OIF </a:t>
            </a:r>
            <a:br>
              <a:rPr lang="en-US" sz="2800" smtClean="0"/>
            </a:br>
            <a:r>
              <a:rPr lang="en-US" sz="2800" smtClean="0"/>
              <a:t>TRANSITION PATIENT ADVOCATE</a:t>
            </a:r>
          </a:p>
        </p:txBody>
      </p:sp>
      <p:sp>
        <p:nvSpPr>
          <p:cNvPr id="285699" name="Rectangle 6"/>
          <p:cNvSpPr>
            <a:spLocks noGrp="1" noChangeArrowheads="1"/>
          </p:cNvSpPr>
          <p:nvPr>
            <p:ph type="body" sz="half" idx="4294967295"/>
          </p:nvPr>
        </p:nvSpPr>
        <p:spPr>
          <a:xfrm>
            <a:off x="5181600" y="2362200"/>
            <a:ext cx="3886200" cy="4343400"/>
          </a:xfrm>
          <a:prstGeom prst="rect">
            <a:avLst/>
          </a:prstGeom>
        </p:spPr>
        <p:txBody>
          <a:bodyPr/>
          <a:lstStyle/>
          <a:p>
            <a:pPr eaLnBrk="1" hangingPunct="1">
              <a:defRPr/>
            </a:pPr>
            <a:r>
              <a:rPr lang="en-US" b="1" dirty="0" smtClean="0">
                <a:solidFill>
                  <a:srgbClr val="FFC000"/>
                </a:solidFill>
                <a:effectLst/>
              </a:rPr>
              <a:t>Michael Pascale</a:t>
            </a:r>
          </a:p>
          <a:p>
            <a:pPr eaLnBrk="1" hangingPunct="1">
              <a:defRPr/>
            </a:pPr>
            <a:r>
              <a:rPr lang="en-US" sz="2400" b="1" dirty="0" smtClean="0"/>
              <a:t>Social &amp; Behavioral Health Service</a:t>
            </a:r>
          </a:p>
          <a:p>
            <a:pPr eaLnBrk="1" hangingPunct="1">
              <a:defRPr/>
            </a:pPr>
            <a:r>
              <a:rPr lang="en-US" sz="2400" b="1" dirty="0" smtClean="0"/>
              <a:t>257-7435</a:t>
            </a:r>
          </a:p>
          <a:p>
            <a:pPr eaLnBrk="1" hangingPunct="1">
              <a:defRPr/>
            </a:pPr>
            <a:r>
              <a:rPr lang="en-US" sz="2400" b="1" dirty="0" smtClean="0"/>
              <a:t>“Barrier Buster”</a:t>
            </a:r>
          </a:p>
          <a:p>
            <a:pPr eaLnBrk="1" hangingPunct="1">
              <a:defRPr/>
            </a:pPr>
            <a:r>
              <a:rPr lang="en-US" sz="2400" b="1" dirty="0" smtClean="0"/>
              <a:t>Primary Point of Contact to assist transitioning OEF/OIF/OND Veterans and their families.</a:t>
            </a:r>
          </a:p>
          <a:p>
            <a:pPr eaLnBrk="1" hangingPunct="1">
              <a:buFontTx/>
              <a:buNone/>
              <a:defRPr/>
            </a:pPr>
            <a:endParaRPr lang="en-US" sz="2400" b="1" dirty="0" smtClean="0"/>
          </a:p>
        </p:txBody>
      </p:sp>
      <p:pic>
        <p:nvPicPr>
          <p:cNvPr id="22532"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405063"/>
            <a:ext cx="5029200" cy="359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0"/>
            <a:ext cx="8229600" cy="914400"/>
          </a:xfrm>
        </p:spPr>
        <p:txBody>
          <a:bodyPr/>
          <a:lstStyle/>
          <a:p>
            <a:pPr>
              <a:defRPr/>
            </a:pPr>
            <a:r>
              <a:rPr lang="en-US" dirty="0" smtClean="0">
                <a:solidFill>
                  <a:srgbClr val="FFC000"/>
                </a:solidFill>
              </a:rPr>
              <a:t>OEF/OIF/OND Veterans Access VA Care                           </a:t>
            </a:r>
            <a:r>
              <a:rPr lang="en-US" sz="1600" dirty="0" smtClean="0"/>
              <a:t>(September 11, 2001 – March 2012)</a:t>
            </a:r>
          </a:p>
        </p:txBody>
      </p:sp>
      <p:sp>
        <p:nvSpPr>
          <p:cNvPr id="19459" name="Rectangle 5"/>
          <p:cNvSpPr>
            <a:spLocks noGrp="1" noChangeArrowheads="1"/>
          </p:cNvSpPr>
          <p:nvPr>
            <p:ph sz="half" idx="1"/>
          </p:nvPr>
        </p:nvSpPr>
        <p:spPr>
          <a:xfrm>
            <a:off x="533400" y="1295400"/>
            <a:ext cx="8153400" cy="5257800"/>
          </a:xfrm>
        </p:spPr>
        <p:txBody>
          <a:bodyPr/>
          <a:lstStyle/>
          <a:p>
            <a:pPr marL="350838" indent="-350838">
              <a:lnSpc>
                <a:spcPct val="80000"/>
              </a:lnSpc>
              <a:defRPr/>
            </a:pPr>
            <a:r>
              <a:rPr lang="en-US" sz="2200" b="1" dirty="0" smtClean="0">
                <a:solidFill>
                  <a:srgbClr val="FFC000"/>
                </a:solidFill>
              </a:rPr>
              <a:t>Registered</a:t>
            </a:r>
            <a:r>
              <a:rPr lang="en-US" sz="2200" b="1" dirty="0" smtClean="0"/>
              <a:t>- 6,531</a:t>
            </a:r>
          </a:p>
          <a:p>
            <a:pPr marL="350838" indent="-350838">
              <a:lnSpc>
                <a:spcPct val="80000"/>
              </a:lnSpc>
              <a:buFontTx/>
              <a:buNone/>
              <a:defRPr/>
            </a:pPr>
            <a:endParaRPr lang="en-US" sz="2200" b="1" dirty="0" smtClean="0"/>
          </a:p>
          <a:p>
            <a:pPr marL="350838" indent="-350838">
              <a:lnSpc>
                <a:spcPct val="80000"/>
              </a:lnSpc>
              <a:defRPr/>
            </a:pPr>
            <a:r>
              <a:rPr lang="en-US" sz="2200" b="1" dirty="0" smtClean="0">
                <a:solidFill>
                  <a:srgbClr val="FFC000"/>
                </a:solidFill>
              </a:rPr>
              <a:t>Empanelled to Primary Care – </a:t>
            </a:r>
            <a:r>
              <a:rPr lang="en-US" sz="2200" b="1" dirty="0" smtClean="0">
                <a:solidFill>
                  <a:srgbClr val="FFFFFF"/>
                </a:solidFill>
              </a:rPr>
              <a:t>2,799</a:t>
            </a:r>
            <a:r>
              <a:rPr lang="en-US" sz="2200" b="1" dirty="0" smtClean="0">
                <a:solidFill>
                  <a:srgbClr val="FFC000"/>
                </a:solidFill>
              </a:rPr>
              <a:t> (43%)</a:t>
            </a:r>
          </a:p>
          <a:p>
            <a:pPr marL="465138" lvl="1" indent="0">
              <a:lnSpc>
                <a:spcPct val="80000"/>
              </a:lnSpc>
              <a:defRPr/>
            </a:pPr>
            <a:r>
              <a:rPr lang="en-US" sz="2200" dirty="0" smtClean="0"/>
              <a:t> Anchorage-  1,824</a:t>
            </a:r>
          </a:p>
          <a:p>
            <a:pPr marL="465138" lvl="1" indent="0">
              <a:lnSpc>
                <a:spcPct val="80000"/>
              </a:lnSpc>
              <a:defRPr/>
            </a:pPr>
            <a:r>
              <a:rPr lang="en-US" sz="2200" dirty="0" smtClean="0"/>
              <a:t> Fairbanks- 647</a:t>
            </a:r>
          </a:p>
          <a:p>
            <a:pPr marL="465138" lvl="1" indent="0">
              <a:lnSpc>
                <a:spcPct val="80000"/>
              </a:lnSpc>
              <a:defRPr/>
            </a:pPr>
            <a:r>
              <a:rPr lang="en-US" sz="2200" dirty="0" smtClean="0"/>
              <a:t> Kenai- 80</a:t>
            </a:r>
          </a:p>
          <a:p>
            <a:pPr marL="465138" lvl="1" indent="0">
              <a:lnSpc>
                <a:spcPct val="80000"/>
              </a:lnSpc>
              <a:defRPr/>
            </a:pPr>
            <a:r>
              <a:rPr lang="en-US" sz="2200" dirty="0" smtClean="0"/>
              <a:t> Juneau - 40</a:t>
            </a:r>
          </a:p>
          <a:p>
            <a:pPr marL="465138" lvl="1" indent="0">
              <a:lnSpc>
                <a:spcPct val="80000"/>
              </a:lnSpc>
              <a:defRPr/>
            </a:pPr>
            <a:r>
              <a:rPr lang="en-US" sz="2200" dirty="0" smtClean="0"/>
              <a:t> Mat-Su- 208</a:t>
            </a:r>
          </a:p>
          <a:p>
            <a:pPr marL="465138" lvl="1" indent="0">
              <a:lnSpc>
                <a:spcPct val="80000"/>
              </a:lnSpc>
              <a:buFontTx/>
              <a:buNone/>
              <a:defRPr/>
            </a:pPr>
            <a:endParaRPr lang="en-US" sz="2200" dirty="0" smtClean="0"/>
          </a:p>
          <a:p>
            <a:pPr marL="350838" indent="-350838">
              <a:lnSpc>
                <a:spcPct val="80000"/>
              </a:lnSpc>
              <a:defRPr/>
            </a:pPr>
            <a:r>
              <a:rPr lang="en-US" sz="2200" b="1" dirty="0" smtClean="0">
                <a:solidFill>
                  <a:srgbClr val="FFC000"/>
                </a:solidFill>
              </a:rPr>
              <a:t>New Mental Health (MH)</a:t>
            </a:r>
            <a:r>
              <a:rPr lang="en-US" sz="2200" b="1" dirty="0" smtClean="0"/>
              <a:t>    </a:t>
            </a:r>
            <a:r>
              <a:rPr lang="en-US" sz="2200" b="1" dirty="0" smtClean="0">
                <a:solidFill>
                  <a:srgbClr val="FFFFFF"/>
                </a:solidFill>
              </a:rPr>
              <a:t>1125</a:t>
            </a:r>
            <a:r>
              <a:rPr lang="en-US" sz="2200" b="1" dirty="0" smtClean="0">
                <a:solidFill>
                  <a:srgbClr val="FFC000"/>
                </a:solidFill>
              </a:rPr>
              <a:t> (40%) of empanelled</a:t>
            </a:r>
          </a:p>
          <a:p>
            <a:pPr marL="465138" lvl="1" indent="0">
              <a:lnSpc>
                <a:spcPct val="80000"/>
              </a:lnSpc>
              <a:defRPr/>
            </a:pPr>
            <a:r>
              <a:rPr lang="en-US" sz="2200" dirty="0" smtClean="0"/>
              <a:t>  New Substance Abuse - </a:t>
            </a:r>
            <a:r>
              <a:rPr lang="en-US" sz="2200" dirty="0" smtClean="0">
                <a:solidFill>
                  <a:srgbClr val="FFFFFF"/>
                </a:solidFill>
              </a:rPr>
              <a:t>107</a:t>
            </a:r>
            <a:r>
              <a:rPr lang="en-US" sz="2200" dirty="0" smtClean="0"/>
              <a:t> (9.5%) of MH patients</a:t>
            </a:r>
          </a:p>
          <a:p>
            <a:pPr marL="465138" lvl="1" indent="0">
              <a:lnSpc>
                <a:spcPct val="80000"/>
              </a:lnSpc>
              <a:defRPr/>
            </a:pPr>
            <a:r>
              <a:rPr lang="en-US" sz="2200" dirty="0" smtClean="0"/>
              <a:t>  Combined PTSD/Substance Abuse - </a:t>
            </a:r>
            <a:r>
              <a:rPr lang="en-US" sz="2200" dirty="0" smtClean="0">
                <a:solidFill>
                  <a:srgbClr val="FFFFFF"/>
                </a:solidFill>
              </a:rPr>
              <a:t>684</a:t>
            </a:r>
            <a:r>
              <a:rPr lang="en-US" sz="2200" dirty="0" smtClean="0"/>
              <a:t> (61%)</a:t>
            </a:r>
          </a:p>
          <a:p>
            <a:pPr marL="350838" indent="-350838">
              <a:lnSpc>
                <a:spcPct val="80000"/>
              </a:lnSpc>
              <a:buFontTx/>
              <a:buNone/>
              <a:defRPr/>
            </a:pPr>
            <a:endParaRPr lang="en-US" sz="2200" b="1" dirty="0" smtClean="0"/>
          </a:p>
          <a:p>
            <a:pPr marL="350838" indent="-350838">
              <a:lnSpc>
                <a:spcPct val="80000"/>
              </a:lnSpc>
              <a:defRPr/>
            </a:pPr>
            <a:r>
              <a:rPr lang="en-US" sz="2200" b="1" dirty="0" smtClean="0">
                <a:solidFill>
                  <a:srgbClr val="FFC000"/>
                </a:solidFill>
              </a:rPr>
              <a:t>Traumatic Brain Injury</a:t>
            </a:r>
          </a:p>
          <a:p>
            <a:pPr marL="465138" lvl="1" indent="0">
              <a:lnSpc>
                <a:spcPct val="80000"/>
              </a:lnSpc>
              <a:defRPr/>
            </a:pPr>
            <a:r>
              <a:rPr lang="en-US" sz="2200" dirty="0" smtClean="0"/>
              <a:t>  Approximately </a:t>
            </a:r>
            <a:r>
              <a:rPr lang="en-US" sz="2200" dirty="0" smtClean="0">
                <a:solidFill>
                  <a:srgbClr val="FFFFFF"/>
                </a:solidFill>
              </a:rPr>
              <a:t>360</a:t>
            </a:r>
            <a:r>
              <a:rPr lang="en-US" sz="2200" dirty="0" smtClean="0"/>
              <a:t> (13%) of Veterans empanelled in Primary Care screened positive. </a:t>
            </a:r>
          </a:p>
          <a:p>
            <a:pPr marL="350838" indent="-350838">
              <a:lnSpc>
                <a:spcPct val="80000"/>
              </a:lnSpc>
              <a:defRPr/>
            </a:pPr>
            <a:endParaRPr lang="en-US" sz="2200" b="1" dirty="0" smtClean="0"/>
          </a:p>
          <a:p>
            <a:pPr marL="350838" indent="-350838">
              <a:lnSpc>
                <a:spcPct val="80000"/>
              </a:lnSpc>
              <a:defRPr/>
            </a:pPr>
            <a:endParaRPr lang="en-US" sz="2200" b="1" dirty="0" smtClean="0"/>
          </a:p>
          <a:p>
            <a:pPr marL="350838" indent="-350838">
              <a:lnSpc>
                <a:spcPct val="80000"/>
              </a:lnSpc>
              <a:defRPr/>
            </a:pPr>
            <a:endParaRPr lang="en-US" sz="2200" b="1" dirty="0" smtClean="0"/>
          </a:p>
          <a:p>
            <a:pPr marL="350838" indent="-350838">
              <a:lnSpc>
                <a:spcPct val="80000"/>
              </a:lnSpc>
              <a:defRPr/>
            </a:pPr>
            <a:endParaRPr lang="en-US" sz="2200" b="1" dirty="0" smtClean="0"/>
          </a:p>
          <a:p>
            <a:pPr marL="350838" indent="-350838">
              <a:lnSpc>
                <a:spcPct val="80000"/>
              </a:lnSpc>
              <a:defRPr/>
            </a:pPr>
            <a:endParaRPr lang="en-US" sz="22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93725" y="2881313"/>
            <a:ext cx="184150" cy="457200"/>
          </a:xfrm>
          <a:prstGeom prst="rect">
            <a:avLst/>
          </a:prstGeom>
          <a:noFill/>
          <a:ln w="12700">
            <a:noFill/>
            <a:miter lim="800000"/>
            <a:headEnd type="none" w="sm" len="sm"/>
            <a:tailEnd type="none" w="sm" len="sm"/>
          </a:ln>
        </p:spPr>
        <p:txBody>
          <a:bodyPr wrap="none">
            <a:spAutoFit/>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266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5029200"/>
            <a:ext cx="1544638" cy="1441450"/>
          </a:xfrm>
          <a:prstGeom prst="rect">
            <a:avLst/>
          </a:prstGeom>
          <a:noFill/>
          <a:ln w="12700">
            <a:noFill/>
            <a:miter lim="800000"/>
            <a:headEnd/>
            <a:tailEnd/>
          </a:ln>
        </p:spPr>
      </p:pic>
      <p:pic>
        <p:nvPicPr>
          <p:cNvPr id="26628" name="Picture 5" descr="anth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1828800"/>
            <a:ext cx="1524000" cy="1439863"/>
          </a:xfrm>
          <a:prstGeom prst="rect">
            <a:avLst/>
          </a:prstGeom>
          <a:noFill/>
          <a:ln w="9525">
            <a:noFill/>
            <a:miter lim="800000"/>
            <a:headEnd/>
            <a:tailEnd/>
          </a:ln>
        </p:spPr>
      </p:pic>
      <p:pic>
        <p:nvPicPr>
          <p:cNvPr id="26629" name="Picture 6" descr="IHS color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7600" y="1828800"/>
            <a:ext cx="1403350" cy="1371600"/>
          </a:xfrm>
          <a:prstGeom prst="rect">
            <a:avLst/>
          </a:prstGeom>
          <a:noFill/>
          <a:ln w="9525">
            <a:noFill/>
            <a:miter lim="800000"/>
            <a:headEnd/>
            <a:tailEnd/>
          </a:ln>
        </p:spPr>
      </p:pic>
      <p:pic>
        <p:nvPicPr>
          <p:cNvPr id="26630" name="Picture 7" descr="Usc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5029200"/>
            <a:ext cx="1371600" cy="1371600"/>
          </a:xfrm>
          <a:prstGeom prst="rect">
            <a:avLst/>
          </a:prstGeom>
          <a:noFill/>
          <a:ln w="9525">
            <a:noFill/>
            <a:miter lim="800000"/>
            <a:headEnd/>
            <a:tailEnd/>
          </a:ln>
        </p:spPr>
      </p:pic>
      <p:pic>
        <p:nvPicPr>
          <p:cNvPr id="26631"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 y="1905000"/>
            <a:ext cx="1600200" cy="1492250"/>
          </a:xfrm>
          <a:prstGeom prst="rect">
            <a:avLst/>
          </a:prstGeom>
          <a:noFill/>
          <a:ln w="12700">
            <a:noFill/>
            <a:miter lim="800000"/>
            <a:headEnd/>
            <a:tailEnd/>
          </a:ln>
        </p:spPr>
      </p:pic>
      <p:pic>
        <p:nvPicPr>
          <p:cNvPr id="26632" name="Picture 9" descr="afhcp_logo_color500"/>
          <p:cNvPicPr>
            <a:picLocks noGrp="1" noChangeAspect="1" noChangeArrowheads="1"/>
          </p:cNvPicPr>
          <p:nvPr>
            <p:ph type="title"/>
          </p:nvPr>
        </p:nvPicPr>
        <p:blipFill>
          <a:blip r:embed="rId8" cstate="print"/>
          <a:srcRect/>
          <a:stretch>
            <a:fillRect/>
          </a:stretch>
        </p:blipFill>
        <p:spPr>
          <a:xfrm>
            <a:off x="152400" y="228600"/>
            <a:ext cx="6500813" cy="990600"/>
          </a:xfrm>
          <a:noFill/>
        </p:spPr>
      </p:pic>
      <p:pic>
        <p:nvPicPr>
          <p:cNvPr id="26633"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65400" y="3886200"/>
            <a:ext cx="3378200" cy="762000"/>
          </a:xfrm>
          <a:prstGeom prst="rect">
            <a:avLst/>
          </a:prstGeom>
          <a:noFill/>
          <a:ln w="28575">
            <a:noFill/>
            <a:miter lim="800000"/>
            <a:headEnd/>
            <a:tailEnd/>
          </a:ln>
        </p:spPr>
      </p:pic>
      <p:pic>
        <p:nvPicPr>
          <p:cNvPr id="12" name="Picture 13"/>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0600" y="4953000"/>
            <a:ext cx="1447800"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152400" y="2438400"/>
            <a:ext cx="8763000" cy="1828800"/>
          </a:xfrm>
        </p:spPr>
        <p:txBody>
          <a:bodyPr/>
          <a:lstStyle/>
          <a:p>
            <a:pPr>
              <a:defRPr/>
            </a:pPr>
            <a:r>
              <a:rPr lang="en-US" sz="6000" smtClean="0">
                <a:solidFill>
                  <a:srgbClr val="FFC000"/>
                </a:solidFill>
              </a:rPr>
              <a:t>WOMEN VETERANS </a:t>
            </a:r>
          </a:p>
        </p:txBody>
      </p:sp>
      <p:pic>
        <p:nvPicPr>
          <p:cNvPr id="14339" name="Picture 1" descr="WomenVeteransHealthCare"/>
          <p:cNvPicPr>
            <a:picLocks noChangeAspect="1" noChangeArrowheads="1"/>
          </p:cNvPicPr>
          <p:nvPr/>
        </p:nvPicPr>
        <p:blipFill>
          <a:blip r:embed="rId2" cstate="print"/>
          <a:srcRect/>
          <a:stretch>
            <a:fillRect/>
          </a:stretch>
        </p:blipFill>
        <p:spPr bwMode="auto">
          <a:xfrm>
            <a:off x="1447800" y="4724400"/>
            <a:ext cx="6400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FFFFFF"/>
                </a:solidFill>
              </a:rPr>
              <a:t>Differences in VHA, VBA, NCA and State</a:t>
            </a:r>
            <a:endParaRPr lang="en-US" dirty="0"/>
          </a:p>
        </p:txBody>
      </p:sp>
      <p:sp>
        <p:nvSpPr>
          <p:cNvPr id="5" name="Rectangle 4"/>
          <p:cNvSpPr/>
          <p:nvPr/>
        </p:nvSpPr>
        <p:spPr bwMode="auto">
          <a:xfrm>
            <a:off x="203200" y="5965372"/>
            <a:ext cx="1349829" cy="863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dirty="0">
              <a:solidFill>
                <a:srgbClr val="000000"/>
              </a:solidFill>
            </a:endParaRPr>
          </a:p>
        </p:txBody>
      </p:sp>
      <p:pic>
        <p:nvPicPr>
          <p:cNvPr id="4" name="Content Placeholder 3" descr="650px-Map_of_USA_with_state_names_2_svg.png"/>
          <p:cNvPicPr>
            <a:picLocks noGrp="1" noChangeAspect="1"/>
          </p:cNvPicPr>
          <p:nvPr>
            <p:ph idx="1"/>
          </p:nvPr>
        </p:nvPicPr>
        <p:blipFill>
          <a:blip r:embed="rId2" cstate="screen"/>
          <a:stretch>
            <a:fillRect/>
          </a:stretch>
        </p:blipFill>
        <p:spPr>
          <a:xfrm>
            <a:off x="0" y="921275"/>
            <a:ext cx="9141549" cy="5653696"/>
          </a:xfrm>
        </p:spPr>
      </p:pic>
      <p:sp>
        <p:nvSpPr>
          <p:cNvPr id="6" name="TextBox 5"/>
          <p:cNvSpPr txBox="1"/>
          <p:nvPr/>
        </p:nvSpPr>
        <p:spPr>
          <a:xfrm>
            <a:off x="666960" y="2336800"/>
            <a:ext cx="7763664" cy="1754326"/>
          </a:xfrm>
          <a:prstGeom prst="rect">
            <a:avLst/>
          </a:prstGeom>
          <a:solidFill>
            <a:schemeClr val="bg1">
              <a:alpha val="48000"/>
            </a:schemeClr>
          </a:solidFill>
        </p:spPr>
        <p:txBody>
          <a:bodyPr wrap="none" rtlCol="0">
            <a:spAutoFit/>
          </a:bodyPr>
          <a:lstStyle/>
          <a:p>
            <a:pPr algn="ctr"/>
            <a:r>
              <a:rPr lang="en-US" sz="5400" dirty="0">
                <a:solidFill>
                  <a:srgbClr val="000000"/>
                </a:solidFill>
              </a:rPr>
              <a:t>Each state has their own</a:t>
            </a:r>
          </a:p>
          <a:p>
            <a:pPr algn="ctr"/>
            <a:r>
              <a:rPr lang="en-US" sz="5400" dirty="0">
                <a:solidFill>
                  <a:srgbClr val="000000"/>
                </a:solidFill>
              </a:rPr>
              <a:t>Veterans Affairs Office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0" y="3810000"/>
            <a:ext cx="3810000" cy="762000"/>
          </a:xfrm>
        </p:spPr>
        <p:txBody>
          <a:bodyPr/>
          <a:lstStyle/>
          <a:p>
            <a:pPr eaLnBrk="1" hangingPunct="1">
              <a:defRPr/>
            </a:pPr>
            <a:r>
              <a:rPr lang="en-US" sz="2000" dirty="0" smtClean="0">
                <a:solidFill>
                  <a:srgbClr val="FFC000"/>
                </a:solidFill>
              </a:rPr>
              <a:t/>
            </a:r>
            <a:br>
              <a:rPr lang="en-US" sz="2000" dirty="0" smtClean="0">
                <a:solidFill>
                  <a:srgbClr val="FFC000"/>
                </a:solidFill>
              </a:rPr>
            </a:br>
            <a:r>
              <a:rPr lang="en-US" sz="1600" dirty="0" smtClean="0">
                <a:solidFill>
                  <a:srgbClr val="FFC000"/>
                </a:solidFill>
              </a:rPr>
              <a:t>Elizabeth Baltensperger, LCSW</a:t>
            </a:r>
            <a:br>
              <a:rPr lang="en-US" sz="1600" dirty="0" smtClean="0">
                <a:solidFill>
                  <a:srgbClr val="FFC000"/>
                </a:solidFill>
              </a:rPr>
            </a:br>
            <a:r>
              <a:rPr lang="en-US" sz="1600" dirty="0" smtClean="0">
                <a:solidFill>
                  <a:srgbClr val="FFC000"/>
                </a:solidFill>
              </a:rPr>
              <a:t>Women Veterans Program Manager</a:t>
            </a:r>
            <a:endParaRPr lang="en-US" sz="1600" dirty="0" smtClean="0"/>
          </a:p>
        </p:txBody>
      </p:sp>
      <p:pic>
        <p:nvPicPr>
          <p:cNvPr id="1536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447800"/>
            <a:ext cx="3230563" cy="2554288"/>
          </a:xfrm>
          <a:prstGeom prst="rect">
            <a:avLst/>
          </a:prstGeom>
          <a:noFill/>
          <a:ln w="9525">
            <a:noFill/>
            <a:miter lim="800000"/>
            <a:headEnd/>
            <a:tailEnd/>
          </a:ln>
        </p:spPr>
      </p:pic>
      <p:sp>
        <p:nvSpPr>
          <p:cNvPr id="10" name="TextBox 9"/>
          <p:cNvSpPr txBox="1"/>
          <p:nvPr/>
        </p:nvSpPr>
        <p:spPr>
          <a:xfrm>
            <a:off x="228600" y="304800"/>
            <a:ext cx="5105400" cy="2923877"/>
          </a:xfrm>
          <a:prstGeom prst="rect">
            <a:avLst/>
          </a:prstGeom>
          <a:noFill/>
        </p:spPr>
        <p:txBody>
          <a:bodyPr>
            <a:spAutoFit/>
          </a:bodyPr>
          <a:lstStyle/>
          <a:p>
            <a:pPr algn="ct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latin typeface="Times New Roman" pitchFamily="18" charset="0"/>
              </a:rPr>
              <a:t>2012 Women Veterans Events</a:t>
            </a:r>
          </a:p>
          <a:p>
            <a:pPr fontAlgn="base">
              <a:spcBef>
                <a:spcPct val="0"/>
              </a:spcBef>
              <a:spcAft>
                <a:spcPct val="0"/>
              </a:spcAft>
              <a:defRPr/>
            </a:pPr>
            <a:endParaRPr lang="en-US" sz="1000" b="1" dirty="0">
              <a:solidFill>
                <a:srgbClr val="FFFF00"/>
              </a:solidFill>
              <a:effectLst>
                <a:outerShdw blurRad="38100" dist="38100" dir="2700000" algn="tl">
                  <a:srgbClr val="000000">
                    <a:alpha val="43137"/>
                  </a:srgbClr>
                </a:outerShdw>
              </a:effectLst>
              <a:latin typeface="Times New Roman" pitchFamily="18" charset="0"/>
            </a:endParaRPr>
          </a:p>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latin typeface="Times New Roman" pitchFamily="18" charset="0"/>
              </a:rPr>
              <a:t>March  - Anchorage &amp; Fairbanks Town Hall</a:t>
            </a:r>
          </a:p>
          <a:p>
            <a:pPr fontAlgn="base">
              <a:spcBef>
                <a:spcPct val="0"/>
              </a:spcBef>
              <a:spcAft>
                <a:spcPct val="0"/>
              </a:spcAft>
              <a:defRPr/>
            </a:pPr>
            <a:endParaRPr lang="en-US" sz="1000" b="1" dirty="0">
              <a:solidFill>
                <a:srgbClr val="FFFF00"/>
              </a:solidFill>
              <a:effectLst>
                <a:outerShdw blurRad="38100" dist="38100" dir="2700000" algn="tl">
                  <a:srgbClr val="000000">
                    <a:alpha val="43137"/>
                  </a:srgbClr>
                </a:outerShdw>
              </a:effectLst>
              <a:latin typeface="Times New Roman" pitchFamily="18" charset="0"/>
            </a:endParaRPr>
          </a:p>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latin typeface="Times New Roman" pitchFamily="18" charset="0"/>
              </a:rPr>
              <a:t>May 12 – Women Veterans Retreat, Anchorage</a:t>
            </a:r>
          </a:p>
          <a:p>
            <a:pPr fontAlgn="base">
              <a:spcBef>
                <a:spcPct val="0"/>
              </a:spcBef>
              <a:spcAft>
                <a:spcPct val="0"/>
              </a:spcAft>
              <a:defRPr/>
            </a:pPr>
            <a:endParaRPr lang="en-US" sz="1000" b="1" dirty="0">
              <a:solidFill>
                <a:srgbClr val="FFFF00"/>
              </a:solidFill>
              <a:effectLst>
                <a:outerShdw blurRad="38100" dist="38100" dir="2700000" algn="tl">
                  <a:srgbClr val="000000">
                    <a:alpha val="43137"/>
                  </a:srgbClr>
                </a:outerShdw>
              </a:effectLst>
              <a:latin typeface="Times New Roman" pitchFamily="18" charset="0"/>
            </a:endParaRPr>
          </a:p>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latin typeface="Times New Roman" pitchFamily="18" charset="0"/>
              </a:rPr>
              <a:t>November – Annual Women Veterans Recognition 	    Ceremony</a:t>
            </a:r>
          </a:p>
          <a:p>
            <a:pPr fontAlgn="base">
              <a:spcBef>
                <a:spcPct val="0"/>
              </a:spcBef>
              <a:spcAft>
                <a:spcPct val="0"/>
              </a:spcAft>
              <a:defRPr/>
            </a:pPr>
            <a:endParaRPr lang="en-US" sz="1000" b="1" dirty="0">
              <a:solidFill>
                <a:srgbClr val="FFFF00"/>
              </a:solidFill>
              <a:effectLst>
                <a:outerShdw blurRad="38100" dist="38100" dir="2700000" algn="tl">
                  <a:srgbClr val="000000">
                    <a:alpha val="43137"/>
                  </a:srgbClr>
                </a:outerShdw>
              </a:effectLst>
              <a:latin typeface="Times New Roman" pitchFamily="18" charset="0"/>
            </a:endParaRPr>
          </a:p>
          <a:p>
            <a:pPr fontAlgn="base">
              <a:spcBef>
                <a:spcPct val="0"/>
              </a:spcBef>
              <a:spcAft>
                <a:spcPct val="0"/>
              </a:spcAft>
              <a:defRPr/>
            </a:pPr>
            <a:r>
              <a:rPr lang="en-US" b="1" dirty="0">
                <a:solidFill>
                  <a:srgbClr val="FFFF00"/>
                </a:solidFill>
                <a:effectLst>
                  <a:outerShdw blurRad="38100" dist="38100" dir="2700000" algn="tl">
                    <a:srgbClr val="000000">
                      <a:alpha val="43137"/>
                    </a:srgbClr>
                  </a:outerShdw>
                </a:effectLst>
                <a:latin typeface="Times New Roman" pitchFamily="18" charset="0"/>
              </a:rPr>
              <a:t>All provide opportunities for outreach and to gain input from the public regarding services for women Veterans.</a:t>
            </a:r>
          </a:p>
        </p:txBody>
      </p:sp>
      <p:graphicFrame>
        <p:nvGraphicFramePr>
          <p:cNvPr id="9" name="Chart 8"/>
          <p:cNvGraphicFramePr>
            <a:graphicFrameLocks/>
          </p:cNvGraphicFramePr>
          <p:nvPr/>
        </p:nvGraphicFramePr>
        <p:xfrm>
          <a:off x="228600" y="3733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368" name="Rectangle 10"/>
          <p:cNvSpPr>
            <a:spLocks noChangeArrowheads="1"/>
          </p:cNvSpPr>
          <p:nvPr/>
        </p:nvSpPr>
        <p:spPr bwMode="auto">
          <a:xfrm>
            <a:off x="4038600" y="5791200"/>
            <a:ext cx="4800600" cy="738187"/>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a:solidFill>
                  <a:srgbClr val="FFFFFF"/>
                </a:solidFill>
                <a:latin typeface="Times New Roman" pitchFamily="18" charset="0"/>
              </a:rPr>
              <a:t>Growth from previous years-Unique Patients Served</a:t>
            </a:r>
          </a:p>
          <a:p>
            <a:pPr algn="ctr" fontAlgn="base">
              <a:spcBef>
                <a:spcPct val="0"/>
              </a:spcBef>
              <a:spcAft>
                <a:spcPct val="0"/>
              </a:spcAft>
            </a:pPr>
            <a:r>
              <a:rPr lang="en-US" sz="1400" b="1" dirty="0">
                <a:solidFill>
                  <a:srgbClr val="FFFFFF"/>
                </a:solidFill>
                <a:latin typeface="Times New Roman" pitchFamily="18" charset="0"/>
              </a:rPr>
              <a:t>FY08- 4%, FY09- 6%, FY10-6%, FY11-10%</a:t>
            </a:r>
          </a:p>
          <a:p>
            <a:pPr algn="ctr" fontAlgn="base">
              <a:spcBef>
                <a:spcPct val="0"/>
              </a:spcBef>
              <a:spcAft>
                <a:spcPct val="0"/>
              </a:spcAft>
            </a:pPr>
            <a:r>
              <a:rPr lang="en-US" sz="1400" b="1" dirty="0">
                <a:solidFill>
                  <a:srgbClr val="FFFFFF"/>
                </a:solidFill>
                <a:latin typeface="Times New Roman" pitchFamily="18" charset="0"/>
              </a:rPr>
              <a:t>We are serving 22% of the Female Veterans in Alaska.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1" y="123826"/>
            <a:ext cx="7924799" cy="5986206"/>
          </a:xfrm>
          <a:prstGeom prst="rect">
            <a:avLst/>
          </a:prstGeom>
          <a:noFill/>
          <a:ln w="9525">
            <a:noFill/>
            <a:miter lim="800000"/>
            <a:headEnd/>
            <a:tailEnd/>
          </a:ln>
        </p:spPr>
      </p:pic>
      <p:sp>
        <p:nvSpPr>
          <p:cNvPr id="5" name="TextBox 4"/>
          <p:cNvSpPr txBox="1"/>
          <p:nvPr/>
        </p:nvSpPr>
        <p:spPr>
          <a:xfrm>
            <a:off x="1295400" y="6324600"/>
            <a:ext cx="6165342" cy="338554"/>
          </a:xfrm>
          <a:prstGeom prst="rect">
            <a:avLst/>
          </a:prstGeom>
          <a:noFill/>
        </p:spPr>
        <p:txBody>
          <a:bodyPr wrap="none" rtlCol="0">
            <a:spAutoFit/>
          </a:bodyPr>
          <a:lstStyle/>
          <a:p>
            <a:pPr algn="ctr" fontAlgn="base">
              <a:spcBef>
                <a:spcPct val="0"/>
              </a:spcBef>
              <a:spcAft>
                <a:spcPct val="0"/>
              </a:spcAft>
            </a:pPr>
            <a:r>
              <a:rPr lang="en-US" sz="1600" b="1" dirty="0">
                <a:solidFill>
                  <a:srgbClr val="FFFFFF"/>
                </a:solidFill>
                <a:latin typeface="Times New Roman" pitchFamily="18" charset="0"/>
              </a:rPr>
              <a:t>Contact Sally Kneeland, LCSW, toll free at 1-888-353-7574, ext. 4908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2590800"/>
            <a:ext cx="5257800" cy="1600200"/>
          </a:xfrm>
        </p:spPr>
        <p:txBody>
          <a:bodyPr/>
          <a:lstStyle/>
          <a:p>
            <a:pPr eaLnBrk="1" hangingPunct="1">
              <a:defRPr/>
            </a:pPr>
            <a:r>
              <a:rPr lang="en-US" sz="4400" dirty="0" smtClean="0"/>
              <a:t>Eliminating Homelessness</a:t>
            </a:r>
          </a:p>
        </p:txBody>
      </p:sp>
      <p:sp>
        <p:nvSpPr>
          <p:cNvPr id="5" name="Rectangle 3"/>
          <p:cNvSpPr txBox="1">
            <a:spLocks noChangeArrowheads="1"/>
          </p:cNvSpPr>
          <p:nvPr/>
        </p:nvSpPr>
        <p:spPr bwMode="auto">
          <a:xfrm>
            <a:off x="152400" y="1524000"/>
            <a:ext cx="8839200" cy="4800600"/>
          </a:xfrm>
          <a:prstGeom prst="rect">
            <a:avLst/>
          </a:prstGeom>
          <a:noFill/>
          <a:ln w="9525">
            <a:noFill/>
            <a:miter lim="800000"/>
            <a:headEnd/>
            <a:tailEnd/>
          </a:ln>
        </p:spPr>
        <p:txBody>
          <a:bodyPr/>
          <a:lstStyle/>
          <a:p>
            <a:pPr marL="469900" indent="-469900" eaLnBrk="0" fontAlgn="base" hangingPunct="0">
              <a:lnSpc>
                <a:spcPct val="150000"/>
              </a:lnSpc>
              <a:spcBef>
                <a:spcPct val="20000"/>
              </a:spcBef>
              <a:spcAft>
                <a:spcPct val="0"/>
              </a:spcAft>
              <a:buClr>
                <a:srgbClr val="3333CC"/>
              </a:buClr>
              <a:buFont typeface="Wingdings" pitchFamily="2" charset="2"/>
              <a:buNone/>
              <a:defRPr/>
            </a:pPr>
            <a:endParaRPr lang="en-US" sz="2400"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eaLnBrk="0" fontAlgn="base" hangingPunct="0">
              <a:lnSpc>
                <a:spcPct val="150000"/>
              </a:lnSpc>
              <a:spcBef>
                <a:spcPct val="20000"/>
              </a:spcBef>
              <a:spcAft>
                <a:spcPct val="0"/>
              </a:spcAft>
              <a:buClr>
                <a:srgbClr val="3333CC"/>
              </a:buClr>
              <a:buFont typeface="Wingdings" pitchFamily="2" charset="2"/>
              <a:buNone/>
              <a:defRPr/>
            </a:pPr>
            <a:endParaRPr lang="en-US" sz="2400" b="1" kern="0" dirty="0">
              <a:solidFill>
                <a:srgbClr val="000000"/>
              </a:solidFill>
            </a:endParaRPr>
          </a:p>
          <a:p>
            <a:pPr marL="469900" indent="-469900" fontAlgn="base">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fontAlgn="base">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a:p>
            <a:pPr marL="469900" indent="-469900" fontAlgn="base">
              <a:lnSpc>
                <a:spcPct val="150000"/>
              </a:lnSpc>
              <a:spcBef>
                <a:spcPct val="20000"/>
              </a:spcBef>
              <a:spcAft>
                <a:spcPct val="0"/>
              </a:spcAft>
              <a:buClr>
                <a:srgbClr val="3333CC"/>
              </a:buClr>
              <a:buFont typeface="Wingdings" pitchFamily="2" charset="2"/>
              <a:buChar char="o"/>
              <a:defRPr/>
            </a:pPr>
            <a:endParaRPr lang="en-US" sz="2400" b="1" kern="0" dirty="0">
              <a:solidFill>
                <a:srgbClr val="000000"/>
              </a:solidFill>
            </a:endParaRPr>
          </a:p>
        </p:txBody>
      </p:sp>
      <p:pic>
        <p:nvPicPr>
          <p:cNvPr id="24580" name="Picture 9"/>
          <p:cNvPicPr>
            <a:picLocks noChangeAspect="1" noChangeArrowheads="1"/>
          </p:cNvPicPr>
          <p:nvPr/>
        </p:nvPicPr>
        <p:blipFill>
          <a:blip r:embed="rId2" cstate="print"/>
          <a:srcRect/>
          <a:stretch>
            <a:fillRect/>
          </a:stretch>
        </p:blipFill>
        <p:spPr bwMode="auto">
          <a:xfrm>
            <a:off x="6215063" y="4953000"/>
            <a:ext cx="2751137"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971800" y="304800"/>
            <a:ext cx="5791200" cy="1143000"/>
          </a:xfrm>
        </p:spPr>
        <p:txBody>
          <a:bodyPr/>
          <a:lstStyle/>
          <a:p>
            <a:pPr eaLnBrk="1" hangingPunct="1">
              <a:defRPr/>
            </a:pPr>
            <a:r>
              <a:rPr lang="en-US" dirty="0" smtClean="0"/>
              <a:t>Homeless Veterans Services</a:t>
            </a:r>
          </a:p>
        </p:txBody>
      </p:sp>
      <p:sp>
        <p:nvSpPr>
          <p:cNvPr id="311299" name="Rectangle 3"/>
          <p:cNvSpPr>
            <a:spLocks noGrp="1" noChangeArrowheads="1"/>
          </p:cNvSpPr>
          <p:nvPr>
            <p:ph type="body" idx="1"/>
          </p:nvPr>
        </p:nvSpPr>
        <p:spPr>
          <a:xfrm>
            <a:off x="457200" y="2209800"/>
            <a:ext cx="8305800" cy="3886200"/>
          </a:xfrm>
        </p:spPr>
        <p:txBody>
          <a:bodyPr/>
          <a:lstStyle/>
          <a:p>
            <a:pPr eaLnBrk="1" hangingPunct="1">
              <a:defRPr/>
            </a:pPr>
            <a:r>
              <a:rPr lang="en-US" sz="2000" b="1" dirty="0" smtClean="0">
                <a:latin typeface="+mj-lt"/>
              </a:rPr>
              <a:t>Outreach</a:t>
            </a:r>
          </a:p>
          <a:p>
            <a:pPr eaLnBrk="1" hangingPunct="1">
              <a:defRPr/>
            </a:pPr>
            <a:r>
              <a:rPr lang="en-US" sz="2000" b="1" dirty="0" smtClean="0">
                <a:latin typeface="+mj-lt"/>
              </a:rPr>
              <a:t>Domiciliary Care for Homeless Veterans Program (DCHV)</a:t>
            </a:r>
          </a:p>
          <a:p>
            <a:pPr eaLnBrk="1" hangingPunct="1">
              <a:defRPr/>
            </a:pPr>
            <a:r>
              <a:rPr lang="en-US" sz="2000" b="1" dirty="0" smtClean="0">
                <a:latin typeface="+mj-lt"/>
              </a:rPr>
              <a:t>Compensated Work Therapy</a:t>
            </a:r>
          </a:p>
          <a:p>
            <a:pPr eaLnBrk="1" hangingPunct="1">
              <a:defRPr/>
            </a:pPr>
            <a:r>
              <a:rPr lang="en-US" sz="2000" b="1" dirty="0" smtClean="0">
                <a:latin typeface="+mj-lt"/>
              </a:rPr>
              <a:t>Compensated Work Therapy Transitional Residence</a:t>
            </a:r>
          </a:p>
          <a:p>
            <a:pPr eaLnBrk="1" hangingPunct="1">
              <a:defRPr/>
            </a:pPr>
            <a:r>
              <a:rPr lang="en-US" sz="2000" b="1" dirty="0" smtClean="0">
                <a:latin typeface="+mj-lt"/>
              </a:rPr>
              <a:t>HUD/VA Supported Housing</a:t>
            </a:r>
          </a:p>
          <a:p>
            <a:pPr eaLnBrk="1" hangingPunct="1">
              <a:defRPr/>
            </a:pPr>
            <a:r>
              <a:rPr lang="en-US" sz="2000" b="1" dirty="0" smtClean="0">
                <a:latin typeface="+mj-lt"/>
              </a:rPr>
              <a:t>Grant Per Diem Program</a:t>
            </a:r>
          </a:p>
          <a:p>
            <a:pPr eaLnBrk="1" hangingPunct="1">
              <a:defRPr/>
            </a:pPr>
            <a:r>
              <a:rPr lang="en-US" sz="2000" b="1" dirty="0" smtClean="0">
                <a:latin typeface="+mj-lt"/>
              </a:rPr>
              <a:t>Compensated Work Therapy Supported Employment</a:t>
            </a:r>
          </a:p>
          <a:p>
            <a:pPr eaLnBrk="1" hangingPunct="1">
              <a:defRPr/>
            </a:pPr>
            <a:r>
              <a:rPr lang="en-US" sz="2000" b="1" dirty="0" smtClean="0">
                <a:latin typeface="+mj-lt"/>
              </a:rPr>
              <a:t>Homeless Veterans Supported Employment Program</a:t>
            </a:r>
          </a:p>
          <a:p>
            <a:pPr eaLnBrk="1" hangingPunct="1">
              <a:defRPr/>
            </a:pPr>
            <a:r>
              <a:rPr lang="en-US" sz="2000" b="1" dirty="0" smtClean="0">
                <a:latin typeface="+mj-lt"/>
              </a:rPr>
              <a:t>Health Care for Re-entry Veterans/Veterans Justice Outreach</a:t>
            </a:r>
          </a:p>
          <a:p>
            <a:pPr eaLnBrk="1" hangingPunct="1">
              <a:defRPr/>
            </a:pPr>
            <a:r>
              <a:rPr lang="en-US" sz="2000" b="1" dirty="0" smtClean="0">
                <a:latin typeface="+mj-lt"/>
              </a:rPr>
              <a:t>Supportive Services for Veteran Families Program</a:t>
            </a:r>
          </a:p>
          <a:p>
            <a:pPr eaLnBrk="1" hangingPunct="1">
              <a:defRPr/>
            </a:pPr>
            <a:endParaRPr lang="en-US" sz="2400" b="1" dirty="0" smtClean="0">
              <a:latin typeface="+mj-lt"/>
            </a:endParaRPr>
          </a:p>
        </p:txBody>
      </p:sp>
      <p:sp>
        <p:nvSpPr>
          <p:cNvPr id="311300" name="Text Box 4"/>
          <p:cNvSpPr txBox="1">
            <a:spLocks noChangeArrowheads="1"/>
          </p:cNvSpPr>
          <p:nvPr/>
        </p:nvSpPr>
        <p:spPr bwMode="auto">
          <a:xfrm>
            <a:off x="822325" y="5014913"/>
            <a:ext cx="7559675" cy="336550"/>
          </a:xfrm>
          <a:prstGeom prst="rect">
            <a:avLst/>
          </a:prstGeom>
          <a:noFill/>
          <a:ln w="28575">
            <a:noFill/>
            <a:miter lim="800000"/>
            <a:headEnd/>
            <a:tailEnd/>
          </a:ln>
          <a:effectLst/>
        </p:spPr>
        <p:txBody>
          <a:bodyPr>
            <a:spAutoFit/>
          </a:bodyPr>
          <a:lstStyle/>
          <a:p>
            <a:pPr algn="ctr" fontAlgn="base">
              <a:spcBef>
                <a:spcPct val="0"/>
              </a:spcBef>
              <a:spcAft>
                <a:spcPct val="0"/>
              </a:spcAft>
              <a:defRPr/>
            </a:pPr>
            <a:endParaRPr lang="en-US" sz="1600" b="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Eliminate Homelessness</a:t>
            </a:r>
            <a:endParaRPr lang="en-US" sz="4000" dirty="0"/>
          </a:p>
        </p:txBody>
      </p:sp>
      <p:sp>
        <p:nvSpPr>
          <p:cNvPr id="3" name="Content Placeholder 2"/>
          <p:cNvSpPr>
            <a:spLocks noGrp="1"/>
          </p:cNvSpPr>
          <p:nvPr>
            <p:ph idx="1"/>
          </p:nvPr>
        </p:nvSpPr>
        <p:spPr>
          <a:xfrm>
            <a:off x="457200" y="2590800"/>
            <a:ext cx="8229600" cy="3535363"/>
          </a:xfrm>
        </p:spPr>
        <p:txBody>
          <a:bodyPr/>
          <a:lstStyle/>
          <a:p>
            <a:pPr>
              <a:defRPr/>
            </a:pPr>
            <a:r>
              <a:rPr lang="en-US" b="1" dirty="0" smtClean="0">
                <a:solidFill>
                  <a:srgbClr val="FFFF00"/>
                </a:solidFill>
              </a:rPr>
              <a:t>Current HUD Point-In-Time count </a:t>
            </a:r>
            <a:r>
              <a:rPr lang="en-US" dirty="0" smtClean="0"/>
              <a:t>of Chronic Homeless Veterans in Alaska, as of                          January 27, 2012, is 265, down 49.9% over the past two years.</a:t>
            </a:r>
          </a:p>
          <a:p>
            <a:pPr>
              <a:defRPr/>
            </a:pPr>
            <a:endParaRPr lang="en-US" dirty="0"/>
          </a:p>
        </p:txBody>
      </p:sp>
      <p:pic>
        <p:nvPicPr>
          <p:cNvPr id="4" name="Picture 9"/>
          <p:cNvPicPr>
            <a:picLocks noChangeAspect="1" noChangeArrowheads="1"/>
          </p:cNvPicPr>
          <p:nvPr/>
        </p:nvPicPr>
        <p:blipFill>
          <a:blip r:embed="rId2" cstate="print"/>
          <a:srcRect/>
          <a:stretch>
            <a:fillRect/>
          </a:stretch>
        </p:blipFill>
        <p:spPr bwMode="auto">
          <a:xfrm>
            <a:off x="6215063" y="4953000"/>
            <a:ext cx="2751137"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04800"/>
            <a:ext cx="9067800" cy="1143000"/>
          </a:xfrm>
        </p:spPr>
        <p:txBody>
          <a:bodyPr/>
          <a:lstStyle/>
          <a:p>
            <a:r>
              <a:rPr lang="en-US" sz="5400" dirty="0" smtClean="0"/>
              <a:t>Veterans Crisis Line</a:t>
            </a:r>
            <a:endParaRPr lang="en-US" sz="5400" dirty="0"/>
          </a:p>
        </p:txBody>
      </p:sp>
      <p:pic>
        <p:nvPicPr>
          <p:cNvPr id="64515" name="Picture 3"/>
          <p:cNvPicPr>
            <a:picLocks noChangeAspect="1" noChangeArrowheads="1"/>
          </p:cNvPicPr>
          <p:nvPr/>
        </p:nvPicPr>
        <p:blipFill>
          <a:blip r:embed="rId2" cstate="print"/>
          <a:srcRect/>
          <a:stretch>
            <a:fillRect/>
          </a:stretch>
        </p:blipFill>
        <p:spPr bwMode="auto">
          <a:xfrm>
            <a:off x="762000" y="2209800"/>
            <a:ext cx="7410450" cy="2000250"/>
          </a:xfrm>
          <a:prstGeom prst="rect">
            <a:avLst/>
          </a:prstGeom>
          <a:noFill/>
          <a:ln w="9525">
            <a:noFill/>
            <a:miter lim="800000"/>
            <a:headEnd/>
            <a:tailEnd/>
          </a:ln>
          <a:effectLst/>
        </p:spPr>
      </p:pic>
      <p:sp>
        <p:nvSpPr>
          <p:cNvPr id="6" name="TextBox 5"/>
          <p:cNvSpPr txBox="1"/>
          <p:nvPr/>
        </p:nvSpPr>
        <p:spPr>
          <a:xfrm>
            <a:off x="838200" y="5410200"/>
            <a:ext cx="7344382" cy="830997"/>
          </a:xfrm>
          <a:prstGeom prst="rect">
            <a:avLst/>
          </a:prstGeom>
          <a:noFill/>
        </p:spPr>
        <p:txBody>
          <a:bodyPr wrap="none" rtlCol="0">
            <a:spAutoFit/>
          </a:bodyPr>
          <a:lstStyle/>
          <a:p>
            <a:pPr algn="ctr" fontAlgn="base">
              <a:spcBef>
                <a:spcPct val="0"/>
              </a:spcBef>
              <a:spcAft>
                <a:spcPct val="0"/>
              </a:spcAft>
            </a:pPr>
            <a:r>
              <a:rPr lang="en-US" sz="2400" b="1" dirty="0">
                <a:solidFill>
                  <a:srgbClr val="FFFFFF"/>
                </a:solidFill>
                <a:latin typeface="Times New Roman" pitchFamily="18" charset="0"/>
              </a:rPr>
              <a:t>Alaska VA Suicide Prevention Coordinator</a:t>
            </a:r>
          </a:p>
          <a:p>
            <a:pPr algn="ctr" fontAlgn="base">
              <a:spcBef>
                <a:spcPct val="0"/>
              </a:spcBef>
              <a:spcAft>
                <a:spcPct val="0"/>
              </a:spcAft>
            </a:pPr>
            <a:r>
              <a:rPr lang="en-US" sz="2400" b="1" dirty="0">
                <a:solidFill>
                  <a:srgbClr val="FFFFFF"/>
                </a:solidFill>
                <a:latin typeface="Times New Roman" pitchFamily="18" charset="0"/>
              </a:rPr>
              <a:t>  Sue May, LCSW, toll free at 1-888-353-7574, ext. 4846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0"/>
            <a:ext cx="7772400" cy="2362200"/>
          </a:xfrm>
        </p:spPr>
        <p:txBody>
          <a:bodyPr/>
          <a:lstStyle/>
          <a:p>
            <a:pPr>
              <a:defRPr/>
            </a:pPr>
            <a:r>
              <a:rPr lang="en-US" sz="5400" dirty="0" smtClean="0"/>
              <a:t>RURAL HEALTH CARE </a:t>
            </a:r>
            <a:endParaRPr lang="en-US" sz="5400" dirty="0"/>
          </a:p>
        </p:txBody>
      </p:sp>
      <p:pic>
        <p:nvPicPr>
          <p:cNvPr id="6" name="Picture 4" descr="va_health_seal_cmyk.t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6019800"/>
            <a:ext cx="2698750"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819400" y="0"/>
            <a:ext cx="5867400" cy="1066800"/>
          </a:xfrm>
        </p:spPr>
        <p:txBody>
          <a:bodyPr/>
          <a:lstStyle/>
          <a:p>
            <a:pPr>
              <a:defRPr/>
            </a:pPr>
            <a:r>
              <a:rPr lang="en-US" dirty="0" smtClean="0">
                <a:solidFill>
                  <a:srgbClr val="FFC000"/>
                </a:solidFill>
              </a:rPr>
              <a:t>RURAL HEALTH CARE</a:t>
            </a:r>
          </a:p>
        </p:txBody>
      </p:sp>
      <p:sp>
        <p:nvSpPr>
          <p:cNvPr id="34819" name="Content Placeholder 2"/>
          <p:cNvSpPr>
            <a:spLocks noGrp="1"/>
          </p:cNvSpPr>
          <p:nvPr>
            <p:ph sz="half" idx="1"/>
          </p:nvPr>
        </p:nvSpPr>
        <p:spPr>
          <a:xfrm>
            <a:off x="381000" y="2209800"/>
            <a:ext cx="4038600" cy="4221163"/>
          </a:xfrm>
        </p:spPr>
        <p:txBody>
          <a:bodyPr/>
          <a:lstStyle/>
          <a:p>
            <a:pPr>
              <a:buClr>
                <a:schemeClr val="tx1"/>
              </a:buClr>
              <a:defRPr/>
            </a:pPr>
            <a:r>
              <a:rPr lang="en-US" sz="2000" b="1" dirty="0" smtClean="0"/>
              <a:t>VA/Tribal Consultation Process</a:t>
            </a:r>
          </a:p>
          <a:p>
            <a:pPr>
              <a:buClr>
                <a:schemeClr val="tx1"/>
              </a:buClr>
              <a:buFont typeface="Wingdings 2" pitchFamily="18" charset="2"/>
              <a:buNone/>
              <a:defRPr/>
            </a:pPr>
            <a:endParaRPr lang="en-US" sz="2000" b="1" dirty="0" smtClean="0"/>
          </a:p>
          <a:p>
            <a:pPr>
              <a:buClr>
                <a:schemeClr val="tx1"/>
              </a:buClr>
              <a:defRPr/>
            </a:pPr>
            <a:r>
              <a:rPr lang="en-US" sz="2000" b="1" dirty="0" smtClean="0"/>
              <a:t>Alaska Native Health Board has established a working group to work with VA.</a:t>
            </a:r>
          </a:p>
          <a:p>
            <a:pPr>
              <a:buFont typeface="Wingdings 2" pitchFamily="18" charset="2"/>
              <a:buNone/>
              <a:defRPr/>
            </a:pPr>
            <a:endParaRPr lang="en-US" sz="2000" b="1" dirty="0" smtClean="0"/>
          </a:p>
          <a:p>
            <a:pPr>
              <a:buClr>
                <a:schemeClr val="tx1"/>
              </a:buClr>
              <a:defRPr/>
            </a:pPr>
            <a:r>
              <a:rPr lang="en-US" sz="2000" b="1" dirty="0" smtClean="0"/>
              <a:t>Goal: MOUs with Native Tribal Health Corporations to provide rural Veterans Healthcare.</a:t>
            </a:r>
          </a:p>
        </p:txBody>
      </p:sp>
      <p:sp>
        <p:nvSpPr>
          <p:cNvPr id="25604" name="TextBox 5"/>
          <p:cNvSpPr txBox="1">
            <a:spLocks noChangeArrowheads="1"/>
          </p:cNvSpPr>
          <p:nvPr/>
        </p:nvSpPr>
        <p:spPr bwMode="auto">
          <a:xfrm>
            <a:off x="4648200" y="5562600"/>
            <a:ext cx="4495800" cy="1016000"/>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FFC000"/>
                </a:solidFill>
                <a:cs typeface="Arial" charset="0"/>
              </a:rPr>
              <a:t>Susan Yeager</a:t>
            </a:r>
          </a:p>
          <a:p>
            <a:pPr algn="ctr" fontAlgn="base">
              <a:spcBef>
                <a:spcPct val="0"/>
              </a:spcBef>
              <a:spcAft>
                <a:spcPct val="0"/>
              </a:spcAft>
            </a:pPr>
            <a:r>
              <a:rPr lang="en-US" sz="1600" b="1">
                <a:solidFill>
                  <a:srgbClr val="FFC000"/>
                </a:solidFill>
                <a:cs typeface="Arial" charset="0"/>
              </a:rPr>
              <a:t>Rural Health Program Coordinator</a:t>
            </a:r>
          </a:p>
          <a:p>
            <a:pPr algn="ctr" fontAlgn="base">
              <a:spcBef>
                <a:spcPct val="0"/>
              </a:spcBef>
              <a:spcAft>
                <a:spcPct val="0"/>
              </a:spcAft>
            </a:pPr>
            <a:endParaRPr lang="en-US" sz="1600" b="1">
              <a:solidFill>
                <a:srgbClr val="FFFFFF"/>
              </a:solidFill>
              <a:latin typeface="Times New Roman" pitchFamily="18" charset="0"/>
            </a:endParaRPr>
          </a:p>
        </p:txBody>
      </p:sp>
      <p:pic>
        <p:nvPicPr>
          <p:cNvPr id="25605" name="Picture 2"/>
          <p:cNvPicPr>
            <a:picLocks noGrp="1" noChangeAspect="1" noChangeArrowheads="1"/>
          </p:cNvPicPr>
          <p:nvPr>
            <p:ph sz="half" idx="2"/>
          </p:nvPr>
        </p:nvPicPr>
        <p:blipFill>
          <a:blip r:embed="rId2" cstate="print"/>
          <a:srcRect/>
          <a:stretch>
            <a:fillRect/>
          </a:stretch>
        </p:blipFill>
        <p:spPr bwMode="auto">
          <a:xfrm>
            <a:off x="4800600" y="1447800"/>
            <a:ext cx="4076700" cy="3927475"/>
          </a:xfrm>
          <a:noFill/>
          <a:ln>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sz="half" idx="1"/>
          </p:nvPr>
        </p:nvSpPr>
        <p:spPr>
          <a:xfrm>
            <a:off x="0" y="2362200"/>
            <a:ext cx="3733800" cy="4267200"/>
          </a:xfrm>
        </p:spPr>
        <p:txBody>
          <a:bodyPr/>
          <a:lstStyle/>
          <a:p>
            <a:pPr>
              <a:buClr>
                <a:schemeClr val="tx1"/>
              </a:buClr>
              <a:defRPr/>
            </a:pPr>
            <a:r>
              <a:rPr lang="en-US" sz="2000" b="1" dirty="0" smtClean="0"/>
              <a:t>Approximately 60 trained to date.</a:t>
            </a:r>
          </a:p>
          <a:p>
            <a:pPr>
              <a:buClr>
                <a:schemeClr val="tx1"/>
              </a:buClr>
              <a:buFontTx/>
              <a:buNone/>
              <a:defRPr/>
            </a:pPr>
            <a:endParaRPr lang="en-US" sz="1200" b="1" dirty="0" smtClean="0"/>
          </a:p>
          <a:p>
            <a:pPr>
              <a:buClr>
                <a:schemeClr val="tx1"/>
              </a:buClr>
              <a:defRPr/>
            </a:pPr>
            <a:r>
              <a:rPr lang="en-US" sz="2000" b="1" dirty="0" smtClean="0"/>
              <a:t>Point of Contact for Veterans in their community</a:t>
            </a:r>
          </a:p>
          <a:p>
            <a:pPr>
              <a:buClr>
                <a:schemeClr val="tx1"/>
              </a:buClr>
              <a:buFont typeface="Wingdings 2" pitchFamily="18" charset="2"/>
              <a:buNone/>
              <a:defRPr/>
            </a:pPr>
            <a:endParaRPr lang="en-US" sz="1400" b="1" dirty="0" smtClean="0"/>
          </a:p>
          <a:p>
            <a:pPr>
              <a:buClr>
                <a:schemeClr val="tx1"/>
              </a:buClr>
              <a:defRPr/>
            </a:pPr>
            <a:r>
              <a:rPr lang="en-US" sz="2000" b="1" dirty="0" smtClean="0"/>
              <a:t>Traveled from various locations throughout Alaska on VA Invitational Orders</a:t>
            </a:r>
          </a:p>
          <a:p>
            <a:pPr>
              <a:buClr>
                <a:schemeClr val="tx1"/>
              </a:buClr>
              <a:buFontTx/>
              <a:buNone/>
              <a:defRPr/>
            </a:pPr>
            <a:endParaRPr lang="en-US" sz="1400" b="1" dirty="0" smtClean="0"/>
          </a:p>
          <a:p>
            <a:pPr>
              <a:buClr>
                <a:schemeClr val="tx1"/>
              </a:buClr>
              <a:defRPr/>
            </a:pPr>
            <a:r>
              <a:rPr lang="en-US" sz="2000" b="1" dirty="0" smtClean="0">
                <a:effectLst>
                  <a:outerShdw blurRad="38100" dist="38100" dir="2700000" algn="tl">
                    <a:srgbClr val="000000">
                      <a:alpha val="43137"/>
                    </a:srgbClr>
                  </a:outerShdw>
                </a:effectLst>
              </a:rPr>
              <a:t>Next training session September 25 – 27, 2012.</a:t>
            </a:r>
          </a:p>
        </p:txBody>
      </p:sp>
      <p:pic>
        <p:nvPicPr>
          <p:cNvPr id="2662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2133600"/>
            <a:ext cx="2819400" cy="2044700"/>
          </a:xfrm>
          <a:prstGeom prst="rect">
            <a:avLst/>
          </a:prstGeom>
          <a:noFill/>
          <a:ln w="9525">
            <a:noFill/>
            <a:miter lim="800000"/>
            <a:headEnd/>
            <a:tailEnd/>
          </a:ln>
        </p:spPr>
      </p:pic>
      <p:pic>
        <p:nvPicPr>
          <p:cNvPr id="266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152400"/>
            <a:ext cx="4164013" cy="1858963"/>
          </a:xfrm>
          <a:prstGeom prst="rect">
            <a:avLst/>
          </a:prstGeom>
          <a:noFill/>
          <a:ln w="9525">
            <a:noFill/>
            <a:miter lim="800000"/>
            <a:headEnd/>
            <a:tailEnd/>
          </a:ln>
        </p:spPr>
      </p:pic>
      <p:pic>
        <p:nvPicPr>
          <p:cNvPr id="2663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343400"/>
            <a:ext cx="2220913" cy="2368550"/>
          </a:xfrm>
          <a:prstGeom prst="rect">
            <a:avLst/>
          </a:prstGeom>
          <a:noFill/>
          <a:ln w="9525">
            <a:noFill/>
            <a:miter lim="800000"/>
            <a:headEnd/>
            <a:tailEnd/>
          </a:ln>
        </p:spPr>
      </p:pic>
      <p:pic>
        <p:nvPicPr>
          <p:cNvPr id="26631"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2286000"/>
            <a:ext cx="1958975" cy="2362200"/>
          </a:xfrm>
          <a:prstGeom prst="rect">
            <a:avLst/>
          </a:prstGeom>
          <a:noFill/>
          <a:ln w="9525">
            <a:noFill/>
            <a:miter lim="800000"/>
            <a:headEnd/>
            <a:tailEnd/>
          </a:ln>
        </p:spPr>
      </p:pic>
      <p:pic>
        <p:nvPicPr>
          <p:cNvPr id="2663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62400" y="4876800"/>
            <a:ext cx="2438400" cy="1827213"/>
          </a:xfrm>
          <a:prstGeom prst="rect">
            <a:avLst/>
          </a:prstGeom>
          <a:noFill/>
          <a:ln w="9525">
            <a:noFill/>
            <a:miter lim="800000"/>
            <a:headEnd/>
            <a:tailEnd/>
          </a:ln>
        </p:spPr>
      </p:pic>
      <p:pic>
        <p:nvPicPr>
          <p:cNvPr id="9" name="Picture 1" descr="C:\Documents and Settings\vhaslchickeb\My Documents\My Pictures\untitled.bmp"/>
          <p:cNvPicPr>
            <a:picLocks noChangeAspect="1" noChangeArrowheads="1"/>
          </p:cNvPicPr>
          <p:nvPr/>
        </p:nvPicPr>
        <p:blipFill>
          <a:blip r:embed="rId7" cstate="print"/>
          <a:srcRect r="55017" b="72294"/>
          <a:stretch>
            <a:fillRect/>
          </a:stretch>
        </p:blipFill>
        <p:spPr bwMode="auto">
          <a:xfrm>
            <a:off x="222578" y="203200"/>
            <a:ext cx="2622223" cy="209005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1143000"/>
          </a:xfrm>
        </p:spPr>
        <p:txBody>
          <a:bodyPr/>
          <a:lstStyle/>
          <a:p>
            <a:r>
              <a:rPr lang="en-US" sz="4400" dirty="0" smtClean="0"/>
              <a:t>TECHNOLOGY</a:t>
            </a:r>
            <a:endParaRPr lang="en-US" sz="4400" dirty="0"/>
          </a:p>
        </p:txBody>
      </p:sp>
      <p:pic>
        <p:nvPicPr>
          <p:cNvPr id="6349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4800" y="1600200"/>
            <a:ext cx="3219175" cy="1983241"/>
          </a:xfrm>
          <a:prstGeom prst="rect">
            <a:avLst/>
          </a:prstGeom>
          <a:noFill/>
          <a:ln w="9525">
            <a:noFill/>
            <a:miter lim="800000"/>
            <a:headEnd/>
            <a:tailEnd/>
          </a:ln>
          <a:effectLst/>
        </p:spPr>
      </p:pic>
      <p:sp>
        <p:nvSpPr>
          <p:cNvPr id="8" name="TextBox 7"/>
          <p:cNvSpPr txBox="1"/>
          <p:nvPr/>
        </p:nvSpPr>
        <p:spPr>
          <a:xfrm>
            <a:off x="3581400" y="1905000"/>
            <a:ext cx="5435975" cy="1200329"/>
          </a:xfrm>
          <a:prstGeom prst="rect">
            <a:avLst/>
          </a:prstGeom>
          <a:noFill/>
        </p:spPr>
        <p:txBody>
          <a:bodyPr wrap="none" rtlCol="0">
            <a:spAutoFit/>
          </a:bodyPr>
          <a:lstStyle/>
          <a:p>
            <a:pPr algn="ctr" fontAlgn="base">
              <a:spcBef>
                <a:spcPct val="0"/>
              </a:spcBef>
              <a:spcAft>
                <a:spcPct val="0"/>
              </a:spcAft>
            </a:pPr>
            <a:r>
              <a:rPr lang="en-US" sz="2400" b="1" dirty="0">
                <a:solidFill>
                  <a:srgbClr val="FFC000"/>
                </a:solidFill>
                <a:latin typeface="Times New Roman" pitchFamily="18" charset="0"/>
              </a:rPr>
              <a:t>Alaska VA POC:          </a:t>
            </a:r>
          </a:p>
          <a:p>
            <a:pPr algn="ctr" fontAlgn="base">
              <a:spcBef>
                <a:spcPct val="0"/>
              </a:spcBef>
              <a:spcAft>
                <a:spcPct val="0"/>
              </a:spcAft>
            </a:pPr>
            <a:r>
              <a:rPr lang="en-US" sz="2400" b="1" dirty="0">
                <a:solidFill>
                  <a:srgbClr val="FFC000"/>
                </a:solidFill>
                <a:latin typeface="Times New Roman" pitchFamily="18" charset="0"/>
              </a:rPr>
              <a:t>Victoria Green at 317-8620</a:t>
            </a:r>
          </a:p>
          <a:p>
            <a:pPr algn="ctr" fontAlgn="base">
              <a:spcBef>
                <a:spcPct val="0"/>
              </a:spcBef>
              <a:spcAft>
                <a:spcPct val="0"/>
              </a:spcAft>
            </a:pPr>
            <a:r>
              <a:rPr lang="en-US" sz="2400" b="1" dirty="0">
                <a:solidFill>
                  <a:srgbClr val="FFC000"/>
                </a:solidFill>
                <a:latin typeface="Times New Roman" pitchFamily="18" charset="0"/>
              </a:rPr>
              <a:t>or Toll Free at 1-888-353-7574, ext. 7497</a:t>
            </a:r>
          </a:p>
        </p:txBody>
      </p:sp>
      <p:sp>
        <p:nvSpPr>
          <p:cNvPr id="9" name="TextBox 8"/>
          <p:cNvSpPr txBox="1"/>
          <p:nvPr/>
        </p:nvSpPr>
        <p:spPr>
          <a:xfrm>
            <a:off x="152400" y="4419600"/>
            <a:ext cx="5486400" cy="523220"/>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sz="2800" b="1" dirty="0">
                <a:solidFill>
                  <a:srgbClr val="FFFFFF"/>
                </a:solidFill>
                <a:latin typeface="Times New Roman" pitchFamily="18" charset="0"/>
              </a:rPr>
              <a:t> Tele-Mental Health Initiatives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vhaslchickeb\Desktop\pics\040610-F-7564C-0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237080" cy="6858000"/>
          </a:xfrm>
          <a:prstGeom prst="rect">
            <a:avLst/>
          </a:prstGeom>
          <a:noFill/>
        </p:spPr>
      </p:pic>
      <p:sp>
        <p:nvSpPr>
          <p:cNvPr id="4" name="Rectangle 3"/>
          <p:cNvSpPr/>
          <p:nvPr/>
        </p:nvSpPr>
        <p:spPr>
          <a:xfrm>
            <a:off x="2700564" y="5288340"/>
            <a:ext cx="6538686" cy="1569660"/>
          </a:xfrm>
          <a:prstGeom prst="rect">
            <a:avLst/>
          </a:prstGeom>
          <a:solidFill>
            <a:schemeClr val="tx1">
              <a:alpha val="46000"/>
            </a:schemeClr>
          </a:solidFill>
        </p:spPr>
        <p:txBody>
          <a:bodyPr wrap="square">
            <a:spAutoFit/>
          </a:bodyPr>
          <a:lstStyle/>
          <a:p>
            <a:r>
              <a:rPr lang="en-US" sz="2400" b="1" dirty="0">
                <a:solidFill>
                  <a:srgbClr val="FFFFFF"/>
                </a:solidFill>
                <a:effectLst>
                  <a:outerShdw blurRad="38100" dist="38100" dir="2700000" algn="tl">
                    <a:srgbClr val="000000">
                      <a:alpha val="43137"/>
                    </a:srgbClr>
                  </a:outerShdw>
                </a:effectLst>
              </a:rPr>
              <a:t>“As we express our gratitude, we must never forget that the highest appreciation is not to utter words, but to live by them.” </a:t>
            </a:r>
          </a:p>
          <a:p>
            <a:pPr algn="r"/>
            <a:r>
              <a:rPr lang="en-US" sz="2400" b="1" dirty="0">
                <a:solidFill>
                  <a:srgbClr val="FFFFFF"/>
                </a:solidFill>
                <a:effectLst>
                  <a:outerShdw blurRad="38100" dist="38100" dir="2700000" algn="tl">
                    <a:srgbClr val="000000">
                      <a:alpha val="43137"/>
                    </a:srgbClr>
                  </a:outerShdw>
                </a:effectLst>
              </a:rPr>
              <a:t>JFK</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80999" y="266730"/>
          <a:ext cx="8485783" cy="6362670"/>
        </p:xfrm>
        <a:graphic>
          <a:graphicData uri="http://schemas.openxmlformats.org/presentationml/2006/ole">
            <mc:AlternateContent xmlns:mc="http://schemas.openxmlformats.org/markup-compatibility/2006">
              <mc:Choice xmlns:v="urn:schemas-microsoft-com:vml" Requires="v">
                <p:oleObj spid="_x0000_s4101" name="Presentation" r:id="rId4" imgW="4567364" imgH="3424543" progId="PowerPoint.Show.8">
                  <p:embed/>
                </p:oleObj>
              </mc:Choice>
              <mc:Fallback>
                <p:oleObj name="Presentation" r:id="rId4" imgW="4567364" imgH="3424543" progId="PowerPoint.Show.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266730"/>
                        <a:ext cx="8485783" cy="636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4495800" y="-457200"/>
            <a:ext cx="5818188" cy="2365375"/>
            <a:chOff x="2374" y="432"/>
            <a:chExt cx="3665" cy="1341"/>
          </a:xfrm>
        </p:grpSpPr>
        <p:sp>
          <p:nvSpPr>
            <p:cNvPr id="2068" name="Rectangle 20"/>
            <p:cNvSpPr>
              <a:spLocks noChangeArrowheads="1"/>
            </p:cNvSpPr>
            <p:nvPr/>
          </p:nvSpPr>
          <p:spPr bwMode="auto">
            <a:xfrm>
              <a:off x="2592" y="432"/>
              <a:ext cx="2832" cy="624"/>
            </a:xfrm>
            <a:prstGeom prst="rect">
              <a:avLst/>
            </a:prstGeom>
            <a:noFill/>
            <a:ln w="9525">
              <a:noFill/>
              <a:miter lim="800000"/>
              <a:headEnd/>
              <a:tailEnd/>
            </a:ln>
            <a:effectLst/>
          </p:spPr>
          <p:txBody>
            <a:bodyPr lIns="92075" tIns="46038" rIns="92075" bIns="46038"/>
            <a:lstStyle/>
            <a:p>
              <a:pPr marL="342900" indent="-342900" algn="ctr" eaLnBrk="0" fontAlgn="base" hangingPunct="0">
                <a:lnSpc>
                  <a:spcPct val="75000"/>
                </a:lnSpc>
                <a:spcBef>
                  <a:spcPct val="0"/>
                </a:spcBef>
                <a:spcAft>
                  <a:spcPct val="0"/>
                </a:spcAft>
                <a:defRPr/>
              </a:pPr>
              <a:endParaRPr lang="en-US" sz="4800" b="1" i="1" dirty="0">
                <a:solidFill>
                  <a:srgbClr val="FFFF99"/>
                </a:solidFill>
                <a:effectLst>
                  <a:outerShdw blurRad="38100" dist="38100" dir="2700000" algn="tl">
                    <a:srgbClr val="000000"/>
                  </a:outerShdw>
                </a:effectLst>
                <a:latin typeface="Times New Roman" pitchFamily="18" charset="0"/>
              </a:endParaRPr>
            </a:p>
          </p:txBody>
        </p:sp>
        <p:sp>
          <p:nvSpPr>
            <p:cNvPr id="2073" name="Text Box 25"/>
            <p:cNvSpPr txBox="1">
              <a:spLocks noChangeArrowheads="1"/>
            </p:cNvSpPr>
            <p:nvPr/>
          </p:nvSpPr>
          <p:spPr bwMode="auto">
            <a:xfrm>
              <a:off x="2374" y="1565"/>
              <a:ext cx="3665" cy="208"/>
            </a:xfrm>
            <a:prstGeom prst="rect">
              <a:avLst/>
            </a:prstGeom>
            <a:noFill/>
            <a:ln w="9525">
              <a:noFill/>
              <a:miter lim="800000"/>
              <a:headEnd/>
              <a:tailEnd/>
            </a:ln>
            <a:effectLst/>
          </p:spPr>
          <p:txBody>
            <a:bodyPr>
              <a:spAutoFit/>
            </a:bodyPr>
            <a:lstStyle/>
            <a:p>
              <a:pPr fontAlgn="base">
                <a:spcBef>
                  <a:spcPct val="20000"/>
                </a:spcBef>
                <a:spcAft>
                  <a:spcPct val="0"/>
                </a:spcAft>
                <a:defRPr/>
              </a:pPr>
              <a:endParaRPr lang="en-US" b="1" dirty="0">
                <a:solidFill>
                  <a:srgbClr val="FFFF99"/>
                </a:solidFill>
                <a:effectLst>
                  <a:outerShdw blurRad="38100" dist="38100" dir="2700000" algn="tl">
                    <a:srgbClr val="000000"/>
                  </a:outerShdw>
                </a:effectLst>
                <a:latin typeface="Times New Roman" pitchFamily="18" charset="0"/>
              </a:endParaRPr>
            </a:p>
          </p:txBody>
        </p:sp>
      </p:grpSp>
      <p:sp>
        <p:nvSpPr>
          <p:cNvPr id="2080" name="Text Box 32"/>
          <p:cNvSpPr txBox="1">
            <a:spLocks noChangeArrowheads="1"/>
          </p:cNvSpPr>
          <p:nvPr/>
        </p:nvSpPr>
        <p:spPr bwMode="auto">
          <a:xfrm>
            <a:off x="228600" y="3124200"/>
            <a:ext cx="5791200" cy="1016000"/>
          </a:xfrm>
          <a:prstGeom prst="rect">
            <a:avLst/>
          </a:prstGeom>
          <a:noFill/>
          <a:ln w="9525">
            <a:noFill/>
            <a:miter lim="800000"/>
            <a:headEnd/>
            <a:tailEnd/>
          </a:ln>
          <a:effectLst/>
        </p:spPr>
        <p:txBody>
          <a:bodyPr>
            <a:spAutoFit/>
          </a:bodyPr>
          <a:lstStyle/>
          <a:p>
            <a:pPr algn="ctr" fontAlgn="base">
              <a:spcBef>
                <a:spcPct val="0"/>
              </a:spcBef>
              <a:spcAft>
                <a:spcPct val="0"/>
              </a:spcAft>
              <a:defRPr/>
            </a:pPr>
            <a:endParaRPr lang="en-US" sz="2800" b="1" dirty="0">
              <a:solidFill>
                <a:srgbClr val="EAEAEA"/>
              </a:solidFill>
              <a:effectLst>
                <a:outerShdw blurRad="38100" dist="38100" dir="2700000" algn="tl">
                  <a:srgbClr val="000000"/>
                </a:outerShdw>
              </a:effectLst>
              <a:latin typeface="Times New Roman" pitchFamily="18" charset="0"/>
            </a:endParaRPr>
          </a:p>
          <a:p>
            <a:pPr fontAlgn="base">
              <a:spcBef>
                <a:spcPct val="0"/>
              </a:spcBef>
              <a:spcAft>
                <a:spcPct val="0"/>
              </a:spcAft>
              <a:defRPr/>
            </a:pPr>
            <a:endParaRPr lang="en-US" sz="1600" b="1" dirty="0">
              <a:solidFill>
                <a:srgbClr val="FFFF99"/>
              </a:solidFill>
              <a:effectLst>
                <a:outerShdw blurRad="38100" dist="38100" dir="2700000" algn="tl">
                  <a:srgbClr val="000000"/>
                </a:outerShdw>
              </a:effectLst>
              <a:latin typeface="Times New Roman" pitchFamily="18" charset="0"/>
            </a:endParaRPr>
          </a:p>
          <a:p>
            <a:pPr algn="ctr" fontAlgn="base">
              <a:spcBef>
                <a:spcPct val="0"/>
              </a:spcBef>
              <a:spcAft>
                <a:spcPct val="0"/>
              </a:spcAft>
              <a:defRPr/>
            </a:pPr>
            <a:endParaRPr lang="en-US" sz="1600" b="1" dirty="0">
              <a:solidFill>
                <a:srgbClr val="EAEAEA"/>
              </a:solidFill>
              <a:effectLst>
                <a:outerShdw blurRad="38100" dist="38100" dir="2700000" algn="tl">
                  <a:srgbClr val="000000"/>
                </a:outerShdw>
              </a:effectLst>
              <a:latin typeface="Times New Roman" pitchFamily="18" charset="0"/>
            </a:endParaRPr>
          </a:p>
        </p:txBody>
      </p:sp>
      <p:pic>
        <p:nvPicPr>
          <p:cNvPr id="13316" name="Picture 58" descr="dpt_vet"/>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0400" y="152400"/>
            <a:ext cx="1905000" cy="1905000"/>
          </a:xfrm>
          <a:prstGeom prst="rect">
            <a:avLst/>
          </a:prstGeom>
          <a:noFill/>
          <a:ln w="9525">
            <a:noFill/>
            <a:miter lim="800000"/>
            <a:headEnd/>
            <a:tailEnd/>
          </a:ln>
        </p:spPr>
      </p:pic>
      <p:sp>
        <p:nvSpPr>
          <p:cNvPr id="2107" name="Rectangle 59"/>
          <p:cNvSpPr>
            <a:spLocks noChangeArrowheads="1"/>
          </p:cNvSpPr>
          <p:nvPr/>
        </p:nvSpPr>
        <p:spPr bwMode="auto">
          <a:xfrm>
            <a:off x="381000" y="1600200"/>
            <a:ext cx="8763000" cy="4278313"/>
          </a:xfrm>
          <a:prstGeom prst="rect">
            <a:avLst/>
          </a:prstGeom>
          <a:noFill/>
          <a:ln w="28575">
            <a:noFill/>
            <a:miter lim="800000"/>
            <a:headEnd/>
            <a:tailEnd/>
          </a:ln>
          <a:effectLst/>
        </p:spPr>
        <p:txBody>
          <a:bodyPr>
            <a:spAutoFit/>
          </a:bodyPr>
          <a:lstStyle/>
          <a:p>
            <a:pPr algn="ctr" fontAlgn="base">
              <a:spcBef>
                <a:spcPct val="0"/>
              </a:spcBef>
              <a:spcAft>
                <a:spcPct val="0"/>
              </a:spcAft>
              <a:defRPr/>
            </a:pPr>
            <a:r>
              <a:rPr lang="en-US" sz="6000" b="1" i="1" dirty="0">
                <a:solidFill>
                  <a:srgbClr val="FFFF99"/>
                </a:solidFill>
                <a:effectLst>
                  <a:outerShdw blurRad="38100" dist="38100" dir="2700000" algn="tl">
                    <a:srgbClr val="000000"/>
                  </a:outerShdw>
                </a:effectLst>
                <a:latin typeface="Times New Roman" pitchFamily="18" charset="0"/>
              </a:rPr>
              <a:t>Questions</a:t>
            </a:r>
          </a:p>
          <a:p>
            <a:pPr fontAlgn="base">
              <a:spcBef>
                <a:spcPct val="0"/>
              </a:spcBef>
              <a:spcAft>
                <a:spcPct val="0"/>
              </a:spcAft>
              <a:defRPr/>
            </a:pPr>
            <a:endParaRPr lang="en-US" sz="2000" b="1" i="1" dirty="0">
              <a:solidFill>
                <a:srgbClr val="FFFF99"/>
              </a:solidFill>
              <a:effectLst>
                <a:outerShdw blurRad="38100" dist="38100" dir="2700000" algn="tl">
                  <a:srgbClr val="000000"/>
                </a:outerShdw>
              </a:effectLst>
              <a:latin typeface="Times New Roman" pitchFamily="18" charset="0"/>
            </a:endParaRPr>
          </a:p>
          <a:p>
            <a:pPr fontAlgn="base">
              <a:spcBef>
                <a:spcPct val="0"/>
              </a:spcBef>
              <a:spcAft>
                <a:spcPct val="0"/>
              </a:spcAft>
              <a:defRPr/>
            </a:pPr>
            <a:r>
              <a:rPr lang="en-US" sz="2000" b="1" i="1" dirty="0">
                <a:solidFill>
                  <a:srgbClr val="FFFF99"/>
                </a:solidFill>
                <a:effectLst>
                  <a:outerShdw blurRad="38100" dist="38100" dir="2700000" algn="tl">
                    <a:srgbClr val="000000"/>
                  </a:outerShdw>
                </a:effectLst>
                <a:latin typeface="Times New Roman" pitchFamily="18" charset="0"/>
              </a:rPr>
              <a:t>Marcia Hoffman-DeVoe</a:t>
            </a:r>
          </a:p>
          <a:p>
            <a:pPr fontAlgn="base">
              <a:spcBef>
                <a:spcPct val="0"/>
              </a:spcBef>
              <a:spcAft>
                <a:spcPct val="0"/>
              </a:spcAft>
              <a:defRPr/>
            </a:pPr>
            <a:r>
              <a:rPr lang="en-US" sz="2000" b="1" i="1" dirty="0">
                <a:solidFill>
                  <a:srgbClr val="FFFF99"/>
                </a:solidFill>
                <a:effectLst>
                  <a:outerShdw blurRad="38100" dist="38100" dir="2700000" algn="tl">
                    <a:srgbClr val="000000"/>
                  </a:outerShdw>
                </a:effectLst>
                <a:latin typeface="Times New Roman" pitchFamily="18" charset="0"/>
              </a:rPr>
              <a:t>Public Affairs Officer</a:t>
            </a:r>
          </a:p>
          <a:p>
            <a:pPr fontAlgn="base">
              <a:spcBef>
                <a:spcPct val="0"/>
              </a:spcBef>
              <a:spcAft>
                <a:spcPct val="0"/>
              </a:spcAft>
              <a:defRPr/>
            </a:pPr>
            <a:r>
              <a:rPr lang="en-US" sz="2000" b="1" i="1" dirty="0">
                <a:solidFill>
                  <a:srgbClr val="FFFF99"/>
                </a:solidFill>
                <a:effectLst>
                  <a:outerShdw blurRad="38100" dist="38100" dir="2700000" algn="tl">
                    <a:srgbClr val="000000"/>
                  </a:outerShdw>
                </a:effectLst>
                <a:latin typeface="Times New Roman" pitchFamily="18" charset="0"/>
              </a:rPr>
              <a:t>Alaska VA Healthcare System</a:t>
            </a:r>
          </a:p>
          <a:p>
            <a:pPr fontAlgn="base">
              <a:spcBef>
                <a:spcPct val="0"/>
              </a:spcBef>
              <a:spcAft>
                <a:spcPct val="0"/>
              </a:spcAft>
              <a:defRPr/>
            </a:pPr>
            <a:r>
              <a:rPr lang="en-US" sz="2000" b="1" i="1" dirty="0">
                <a:solidFill>
                  <a:srgbClr val="FFFF99"/>
                </a:solidFill>
                <a:effectLst>
                  <a:outerShdw blurRad="38100" dist="38100" dir="2700000" algn="tl">
                    <a:srgbClr val="000000"/>
                  </a:outerShdw>
                </a:effectLst>
                <a:latin typeface="Times New Roman" pitchFamily="18" charset="0"/>
              </a:rPr>
              <a:t>1-888-353-7574, ext. 5490</a:t>
            </a:r>
          </a:p>
          <a:p>
            <a:pPr fontAlgn="base">
              <a:spcBef>
                <a:spcPct val="0"/>
              </a:spcBef>
              <a:spcAft>
                <a:spcPct val="0"/>
              </a:spcAft>
              <a:defRPr/>
            </a:pPr>
            <a:r>
              <a:rPr lang="en-US" sz="2000" b="1" i="1" dirty="0">
                <a:solidFill>
                  <a:srgbClr val="FFFF99"/>
                </a:solidFill>
                <a:effectLst>
                  <a:outerShdw blurRad="38100" dist="38100" dir="2700000" algn="tl">
                    <a:srgbClr val="000000"/>
                  </a:outerShdw>
                </a:effectLst>
                <a:latin typeface="Times New Roman" pitchFamily="18" charset="0"/>
              </a:rPr>
              <a:t>1-907-257-5490</a:t>
            </a:r>
          </a:p>
          <a:p>
            <a:pPr fontAlgn="base">
              <a:spcBef>
                <a:spcPct val="0"/>
              </a:spcBef>
              <a:spcAft>
                <a:spcPct val="0"/>
              </a:spcAft>
              <a:defRPr/>
            </a:pPr>
            <a:r>
              <a:rPr lang="en-US" b="1" i="1" dirty="0">
                <a:solidFill>
                  <a:srgbClr val="FFFF99"/>
                </a:solidFill>
                <a:effectLst>
                  <a:outerShdw blurRad="38100" dist="38100" dir="2700000" algn="tl">
                    <a:srgbClr val="000000"/>
                  </a:outerShdw>
                </a:effectLst>
                <a:latin typeface="Times New Roman" pitchFamily="18" charset="0"/>
                <a:hlinkClick r:id="rId4"/>
              </a:rPr>
              <a:t>Marcia.hoffman-devoe@va.gov</a:t>
            </a:r>
            <a:endParaRPr lang="en-US" b="1" i="1" dirty="0">
              <a:solidFill>
                <a:srgbClr val="FFFF99"/>
              </a:solidFill>
              <a:effectLst>
                <a:outerShdw blurRad="38100" dist="38100" dir="2700000" algn="tl">
                  <a:srgbClr val="000000"/>
                </a:outerShdw>
              </a:effectLst>
              <a:latin typeface="Times New Roman" pitchFamily="18" charset="0"/>
            </a:endParaRPr>
          </a:p>
          <a:p>
            <a:pPr fontAlgn="base">
              <a:spcBef>
                <a:spcPct val="0"/>
              </a:spcBef>
              <a:spcAft>
                <a:spcPct val="0"/>
              </a:spcAft>
              <a:defRPr/>
            </a:pPr>
            <a:endParaRPr lang="en-US" b="1" i="1" dirty="0">
              <a:solidFill>
                <a:srgbClr val="FFFF99"/>
              </a:solidFill>
              <a:effectLst>
                <a:outerShdw blurRad="38100" dist="38100" dir="2700000" algn="tl">
                  <a:srgbClr val="000000"/>
                </a:outerShdw>
              </a:effectLst>
              <a:latin typeface="Times New Roman" pitchFamily="18" charset="0"/>
            </a:endParaRPr>
          </a:p>
          <a:p>
            <a:pPr algn="ctr" fontAlgn="base">
              <a:spcBef>
                <a:spcPct val="0"/>
              </a:spcBef>
              <a:spcAft>
                <a:spcPct val="0"/>
              </a:spcAft>
              <a:defRPr/>
            </a:pPr>
            <a:r>
              <a:rPr lang="en-US" sz="2800" b="1" i="1" dirty="0">
                <a:solidFill>
                  <a:srgbClr val="FFFF99"/>
                </a:solidFill>
                <a:effectLst>
                  <a:outerShdw blurRad="38100" dist="38100" dir="2700000" algn="tl">
                    <a:srgbClr val="000000"/>
                  </a:outerShdw>
                </a:effectLst>
                <a:latin typeface="Times New Roman" pitchFamily="18" charset="0"/>
                <a:hlinkClick r:id="rId5"/>
              </a:rPr>
              <a:t>www.va.gov</a:t>
            </a:r>
            <a:r>
              <a:rPr lang="en-US" sz="2800" b="1" i="1" dirty="0">
                <a:solidFill>
                  <a:srgbClr val="FFFF99"/>
                </a:solidFill>
                <a:effectLst>
                  <a:outerShdw blurRad="38100" dist="38100" dir="2700000" algn="tl">
                    <a:srgbClr val="000000"/>
                  </a:outerShdw>
                </a:effectLst>
                <a:latin typeface="Times New Roman" pitchFamily="18" charset="0"/>
              </a:rPr>
              <a:t> or </a:t>
            </a:r>
            <a:r>
              <a:rPr lang="en-US" sz="2800" b="1" i="1" dirty="0">
                <a:solidFill>
                  <a:srgbClr val="FFFF99"/>
                </a:solidFill>
                <a:effectLst>
                  <a:outerShdw blurRad="38100" dist="38100" dir="2700000" algn="tl">
                    <a:srgbClr val="000000"/>
                  </a:outerShdw>
                </a:effectLst>
                <a:latin typeface="Times New Roman" pitchFamily="18" charset="0"/>
                <a:hlinkClick r:id="rId6"/>
              </a:rPr>
              <a:t>www.alaska.va.gov</a:t>
            </a:r>
            <a:endParaRPr lang="en-US" sz="2800" b="1" i="1" dirty="0">
              <a:solidFill>
                <a:srgbClr val="FFFF99"/>
              </a:solidFill>
              <a:effectLst>
                <a:outerShdw blurRad="38100" dist="38100" dir="2700000" algn="tl">
                  <a:srgbClr val="000000"/>
                </a:outerShdw>
              </a:effectLst>
              <a:latin typeface="Times New Roman" pitchFamily="18" charset="0"/>
            </a:endParaRPr>
          </a:p>
          <a:p>
            <a:pPr algn="ctr" fontAlgn="base">
              <a:spcBef>
                <a:spcPct val="0"/>
              </a:spcBef>
              <a:spcAft>
                <a:spcPct val="0"/>
              </a:spcAft>
              <a:defRPr/>
            </a:pPr>
            <a:endParaRPr lang="en-US" sz="2800" b="1" i="1" dirty="0">
              <a:solidFill>
                <a:srgbClr val="FFFF99"/>
              </a:solidFill>
              <a:effectLst>
                <a:outerShdw blurRad="38100" dist="38100" dir="2700000" algn="tl">
                  <a:srgbClr val="000000"/>
                </a:outerShdw>
              </a:effectLst>
              <a:latin typeface="Times New Roman" pitchFamily="18" charset="0"/>
            </a:endParaRPr>
          </a:p>
        </p:txBody>
      </p:sp>
      <p:sp>
        <p:nvSpPr>
          <p:cNvPr id="13318" name="Rectangle 7"/>
          <p:cNvSpPr>
            <a:spLocks noChangeArrowheads="1"/>
          </p:cNvSpPr>
          <p:nvPr/>
        </p:nvSpPr>
        <p:spPr bwMode="auto">
          <a:xfrm>
            <a:off x="2286000" y="5410200"/>
            <a:ext cx="4572000" cy="70802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FFFFFF"/>
                </a:solidFill>
                <a:latin typeface="Times New Roman" pitchFamily="18" charset="0"/>
              </a:rPr>
              <a:t>Join us on Facebook</a:t>
            </a:r>
          </a:p>
          <a:p>
            <a:pPr algn="ctr" fontAlgn="base">
              <a:spcBef>
                <a:spcPct val="0"/>
              </a:spcBef>
              <a:spcAft>
                <a:spcPct val="0"/>
              </a:spcAft>
            </a:pPr>
            <a:r>
              <a:rPr lang="en-US" sz="2000" b="1">
                <a:solidFill>
                  <a:srgbClr val="FFFFFF"/>
                </a:solidFill>
                <a:latin typeface="Times New Roman" pitchFamily="18" charset="0"/>
              </a:rPr>
              <a:t>Facebook.com/VAAlaska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655888"/>
            <a:ext cx="8229600" cy="1143000"/>
          </a:xfrm>
        </p:spPr>
        <p:txBody>
          <a:bodyPr>
            <a:noAutofit/>
          </a:bodyPr>
          <a:lstStyle/>
          <a:p>
            <a:r>
              <a:rPr lang="en-US" sz="8000" dirty="0" smtClean="0"/>
              <a:t>BREAK</a:t>
            </a:r>
            <a:endParaRPr lang="en-US" sz="8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4495800" y="-457200"/>
            <a:ext cx="5818188" cy="2365375"/>
            <a:chOff x="2374" y="432"/>
            <a:chExt cx="3665" cy="1341"/>
          </a:xfrm>
        </p:grpSpPr>
        <p:sp>
          <p:nvSpPr>
            <p:cNvPr id="2068" name="Rectangle 20"/>
            <p:cNvSpPr>
              <a:spLocks noChangeArrowheads="1"/>
            </p:cNvSpPr>
            <p:nvPr/>
          </p:nvSpPr>
          <p:spPr bwMode="auto">
            <a:xfrm>
              <a:off x="2592" y="432"/>
              <a:ext cx="2832" cy="624"/>
            </a:xfrm>
            <a:prstGeom prst="rect">
              <a:avLst/>
            </a:prstGeom>
            <a:noFill/>
            <a:ln w="9525">
              <a:noFill/>
              <a:miter lim="800000"/>
              <a:headEnd/>
              <a:tailEnd/>
            </a:ln>
            <a:effectLst/>
          </p:spPr>
          <p:txBody>
            <a:bodyPr lIns="92075" tIns="46038" rIns="92075" bIns="46038"/>
            <a:lstStyle/>
            <a:p>
              <a:pPr marL="342900" indent="-342900" algn="ctr" eaLnBrk="0" fontAlgn="base" hangingPunct="0">
                <a:lnSpc>
                  <a:spcPct val="75000"/>
                </a:lnSpc>
                <a:spcBef>
                  <a:spcPct val="0"/>
                </a:spcBef>
                <a:spcAft>
                  <a:spcPct val="0"/>
                </a:spcAft>
                <a:defRPr/>
              </a:pPr>
              <a:endParaRPr lang="en-US" sz="4800" b="1" i="1">
                <a:solidFill>
                  <a:srgbClr val="FFFF99"/>
                </a:solidFill>
                <a:effectLst>
                  <a:outerShdw blurRad="38100" dist="38100" dir="2700000" algn="tl">
                    <a:srgbClr val="000000"/>
                  </a:outerShdw>
                </a:effectLst>
                <a:latin typeface="Times New Roman" pitchFamily="18" charset="0"/>
              </a:endParaRPr>
            </a:p>
          </p:txBody>
        </p:sp>
        <p:sp>
          <p:nvSpPr>
            <p:cNvPr id="2073" name="Text Box 25"/>
            <p:cNvSpPr txBox="1">
              <a:spLocks noChangeArrowheads="1"/>
            </p:cNvSpPr>
            <p:nvPr/>
          </p:nvSpPr>
          <p:spPr bwMode="auto">
            <a:xfrm>
              <a:off x="2374" y="1565"/>
              <a:ext cx="3665" cy="208"/>
            </a:xfrm>
            <a:prstGeom prst="rect">
              <a:avLst/>
            </a:prstGeom>
            <a:noFill/>
            <a:ln w="9525">
              <a:noFill/>
              <a:miter lim="800000"/>
              <a:headEnd/>
              <a:tailEnd/>
            </a:ln>
            <a:effectLst/>
          </p:spPr>
          <p:txBody>
            <a:bodyPr>
              <a:spAutoFit/>
            </a:bodyPr>
            <a:lstStyle/>
            <a:p>
              <a:pPr fontAlgn="base">
                <a:spcBef>
                  <a:spcPct val="20000"/>
                </a:spcBef>
                <a:spcAft>
                  <a:spcPct val="0"/>
                </a:spcAft>
                <a:defRPr/>
              </a:pPr>
              <a:endParaRPr lang="en-US" b="1">
                <a:solidFill>
                  <a:srgbClr val="FFFF99"/>
                </a:solidFill>
                <a:effectLst>
                  <a:outerShdw blurRad="38100" dist="38100" dir="2700000" algn="tl">
                    <a:srgbClr val="000000"/>
                  </a:outerShdw>
                </a:effectLst>
                <a:latin typeface="Times New Roman" pitchFamily="18" charset="0"/>
              </a:endParaRPr>
            </a:p>
          </p:txBody>
        </p:sp>
      </p:grpSp>
      <p:sp>
        <p:nvSpPr>
          <p:cNvPr id="2080" name="Text Box 32"/>
          <p:cNvSpPr txBox="1">
            <a:spLocks noChangeArrowheads="1"/>
          </p:cNvSpPr>
          <p:nvPr/>
        </p:nvSpPr>
        <p:spPr bwMode="auto">
          <a:xfrm>
            <a:off x="152400" y="4876800"/>
            <a:ext cx="5638800" cy="2000250"/>
          </a:xfrm>
          <a:prstGeom prst="rect">
            <a:avLst/>
          </a:prstGeom>
          <a:noFill/>
          <a:ln w="9525">
            <a:noFill/>
            <a:miter lim="800000"/>
            <a:headEnd/>
            <a:tailEnd/>
          </a:ln>
          <a:effectLst/>
        </p:spPr>
        <p:txBody>
          <a:bodyPr>
            <a:spAutoFit/>
          </a:bodyPr>
          <a:lstStyle/>
          <a:p>
            <a:pPr algn="ctr" fontAlgn="base">
              <a:spcBef>
                <a:spcPct val="0"/>
              </a:spcBef>
              <a:spcAft>
                <a:spcPct val="0"/>
              </a:spcAft>
              <a:defRPr/>
            </a:pPr>
            <a:endParaRPr lang="en-US" sz="2800" b="1" dirty="0">
              <a:solidFill>
                <a:srgbClr val="EAEAEA"/>
              </a:solidFill>
              <a:effectLst>
                <a:outerShdw blurRad="38100" dist="38100" dir="2700000" algn="tl">
                  <a:srgbClr val="000000"/>
                </a:outerShdw>
              </a:effectLst>
              <a:latin typeface="Times New Roman" pitchFamily="18" charset="0"/>
            </a:endParaRPr>
          </a:p>
          <a:p>
            <a:pPr fontAlgn="base">
              <a:spcBef>
                <a:spcPct val="0"/>
              </a:spcBef>
              <a:spcAft>
                <a:spcPct val="0"/>
              </a:spcAft>
              <a:defRPr/>
            </a:pPr>
            <a:r>
              <a:rPr lang="en-US" sz="1600" b="1" dirty="0">
                <a:solidFill>
                  <a:srgbClr val="FFFF99"/>
                </a:solidFill>
                <a:effectLst>
                  <a:outerShdw blurRad="38100" dist="38100" dir="2700000" algn="tl">
                    <a:srgbClr val="000000"/>
                  </a:outerShdw>
                </a:effectLst>
                <a:latin typeface="Times New Roman" pitchFamily="18" charset="0"/>
              </a:rPr>
              <a:t>Mr. Alex Spector, Director</a:t>
            </a:r>
          </a:p>
          <a:p>
            <a:pPr fontAlgn="base">
              <a:spcBef>
                <a:spcPct val="0"/>
              </a:spcBef>
              <a:spcAft>
                <a:spcPct val="0"/>
              </a:spcAft>
              <a:defRPr/>
            </a:pPr>
            <a:r>
              <a:rPr lang="en-US" sz="1600" b="1" dirty="0">
                <a:solidFill>
                  <a:srgbClr val="FFFF99"/>
                </a:solidFill>
                <a:effectLst>
                  <a:outerShdw blurRad="38100" dist="38100" dir="2700000" algn="tl">
                    <a:srgbClr val="000000"/>
                  </a:outerShdw>
                </a:effectLst>
                <a:latin typeface="Times New Roman" pitchFamily="18" charset="0"/>
              </a:rPr>
              <a:t>Mr. Greg Puckett, Associate Director</a:t>
            </a:r>
          </a:p>
          <a:p>
            <a:pPr fontAlgn="base">
              <a:spcBef>
                <a:spcPct val="0"/>
              </a:spcBef>
              <a:spcAft>
                <a:spcPct val="0"/>
              </a:spcAft>
              <a:defRPr/>
            </a:pPr>
            <a:r>
              <a:rPr lang="en-US" sz="1600" b="1" dirty="0">
                <a:solidFill>
                  <a:srgbClr val="FFFF99"/>
                </a:solidFill>
                <a:effectLst>
                  <a:outerShdw blurRad="38100" dist="38100" dir="2700000" algn="tl">
                    <a:srgbClr val="000000"/>
                  </a:outerShdw>
                </a:effectLst>
                <a:latin typeface="Times New Roman" pitchFamily="18" charset="0"/>
              </a:rPr>
              <a:t>Dr. Cynthia Joe, Chief of Staff</a:t>
            </a:r>
          </a:p>
          <a:p>
            <a:pPr fontAlgn="base">
              <a:spcBef>
                <a:spcPct val="0"/>
              </a:spcBef>
              <a:spcAft>
                <a:spcPct val="0"/>
              </a:spcAft>
              <a:defRPr/>
            </a:pPr>
            <a:r>
              <a:rPr lang="en-US" sz="1600" b="1" dirty="0">
                <a:solidFill>
                  <a:srgbClr val="FFFF99"/>
                </a:solidFill>
                <a:effectLst>
                  <a:outerShdw blurRad="38100" dist="38100" dir="2700000" algn="tl">
                    <a:srgbClr val="000000"/>
                  </a:outerShdw>
                </a:effectLst>
                <a:latin typeface="Times New Roman" pitchFamily="18" charset="0"/>
              </a:rPr>
              <a:t>Ms. Linda Boyle, R.N.,  Associate Director </a:t>
            </a:r>
          </a:p>
          <a:p>
            <a:pPr fontAlgn="base">
              <a:spcBef>
                <a:spcPct val="0"/>
              </a:spcBef>
              <a:spcAft>
                <a:spcPct val="0"/>
              </a:spcAft>
              <a:defRPr/>
            </a:pPr>
            <a:r>
              <a:rPr lang="en-US" sz="1600" b="1" dirty="0">
                <a:solidFill>
                  <a:srgbClr val="FFFF99"/>
                </a:solidFill>
                <a:effectLst>
                  <a:outerShdw blurRad="38100" dist="38100" dir="2700000" algn="tl">
                    <a:srgbClr val="000000"/>
                  </a:outerShdw>
                </a:effectLst>
                <a:latin typeface="Times New Roman" pitchFamily="18" charset="0"/>
              </a:rPr>
              <a:t>      for Nursing and Patient Services</a:t>
            </a:r>
          </a:p>
          <a:p>
            <a:pPr algn="ctr" fontAlgn="base">
              <a:spcBef>
                <a:spcPct val="0"/>
              </a:spcBef>
              <a:spcAft>
                <a:spcPct val="0"/>
              </a:spcAft>
              <a:defRPr/>
            </a:pPr>
            <a:endParaRPr lang="en-US" sz="1600" b="1" dirty="0">
              <a:solidFill>
                <a:srgbClr val="EAEAEA"/>
              </a:solidFill>
              <a:effectLst>
                <a:outerShdw blurRad="38100" dist="38100" dir="2700000" algn="tl">
                  <a:srgbClr val="000000"/>
                </a:outerShdw>
              </a:effectLst>
              <a:latin typeface="Times New Roman" pitchFamily="18" charset="0"/>
            </a:endParaRPr>
          </a:p>
        </p:txBody>
      </p:sp>
      <p:pic>
        <p:nvPicPr>
          <p:cNvPr id="4100" name="Picture 58" descr="dpt_vet"/>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10400" y="152400"/>
            <a:ext cx="1905000" cy="1905000"/>
          </a:xfrm>
          <a:prstGeom prst="rect">
            <a:avLst/>
          </a:prstGeom>
          <a:noFill/>
          <a:ln w="9525">
            <a:noFill/>
            <a:miter lim="800000"/>
            <a:headEnd/>
            <a:tailEnd/>
          </a:ln>
        </p:spPr>
      </p:pic>
      <p:sp>
        <p:nvSpPr>
          <p:cNvPr id="2107" name="Rectangle 59"/>
          <p:cNvSpPr>
            <a:spLocks noChangeArrowheads="1"/>
          </p:cNvSpPr>
          <p:nvPr/>
        </p:nvSpPr>
        <p:spPr bwMode="auto">
          <a:xfrm>
            <a:off x="0" y="2209800"/>
            <a:ext cx="9144000" cy="3477875"/>
          </a:xfrm>
          <a:prstGeom prst="rect">
            <a:avLst/>
          </a:prstGeom>
          <a:noFill/>
          <a:ln w="28575">
            <a:noFill/>
            <a:miter lim="800000"/>
            <a:headEnd/>
            <a:tailEnd/>
          </a:ln>
          <a:effectLst/>
        </p:spPr>
        <p:txBody>
          <a:bodyPr wrap="square">
            <a:spAutoFit/>
          </a:bodyPr>
          <a:lstStyle/>
          <a:p>
            <a:pPr algn="ctr" fontAlgn="base">
              <a:spcBef>
                <a:spcPct val="0"/>
              </a:spcBef>
              <a:spcAft>
                <a:spcPct val="0"/>
              </a:spcAft>
              <a:defRPr/>
            </a:pPr>
            <a:r>
              <a:rPr lang="en-US" sz="4400" b="1" dirty="0">
                <a:solidFill>
                  <a:srgbClr val="FFC000"/>
                </a:solidFill>
                <a:effectLst>
                  <a:outerShdw blurRad="38100" dist="38100" dir="2700000" algn="tl">
                    <a:srgbClr val="000000"/>
                  </a:outerShdw>
                </a:effectLst>
                <a:latin typeface="Times New Roman" pitchFamily="18" charset="0"/>
              </a:rPr>
              <a:t>Veterans Resources </a:t>
            </a:r>
          </a:p>
          <a:p>
            <a:pPr algn="ctr" fontAlgn="base">
              <a:spcBef>
                <a:spcPct val="0"/>
              </a:spcBef>
              <a:spcAft>
                <a:spcPct val="0"/>
              </a:spcAft>
              <a:defRPr/>
            </a:pPr>
            <a:r>
              <a:rPr lang="en-US" sz="4400" b="1" dirty="0">
                <a:solidFill>
                  <a:srgbClr val="FFC000"/>
                </a:solidFill>
                <a:effectLst>
                  <a:outerShdw blurRad="38100" dist="38100" dir="2700000" algn="tl">
                    <a:srgbClr val="000000"/>
                  </a:outerShdw>
                </a:effectLst>
                <a:latin typeface="Times New Roman" pitchFamily="18" charset="0"/>
              </a:rPr>
              <a:t>and Benefits Workshop</a:t>
            </a:r>
          </a:p>
          <a:p>
            <a:pPr algn="ctr" fontAlgn="base">
              <a:spcBef>
                <a:spcPct val="0"/>
              </a:spcBef>
              <a:spcAft>
                <a:spcPct val="0"/>
              </a:spcAft>
              <a:defRPr/>
            </a:pPr>
            <a:r>
              <a:rPr lang="en-US" sz="2400" b="1" dirty="0">
                <a:solidFill>
                  <a:srgbClr val="FFC000"/>
                </a:solidFill>
                <a:effectLst>
                  <a:outerShdw blurRad="38100" dist="38100" dir="2700000" algn="tl">
                    <a:srgbClr val="000000"/>
                  </a:outerShdw>
                </a:effectLst>
                <a:latin typeface="Times New Roman" pitchFamily="18" charset="0"/>
              </a:rPr>
              <a:t>Kodiak, Alaska</a:t>
            </a:r>
          </a:p>
          <a:p>
            <a:pPr algn="ctr" fontAlgn="base">
              <a:spcBef>
                <a:spcPct val="0"/>
              </a:spcBef>
              <a:spcAft>
                <a:spcPct val="0"/>
              </a:spcAft>
              <a:defRPr/>
            </a:pPr>
            <a:r>
              <a:rPr lang="en-US" sz="3600" b="1" dirty="0">
                <a:solidFill>
                  <a:srgbClr val="FFFF99"/>
                </a:solidFill>
                <a:effectLst>
                  <a:outerShdw blurRad="38100" dist="38100" dir="2700000" algn="tl">
                    <a:srgbClr val="000000"/>
                  </a:outerShdw>
                </a:effectLst>
                <a:latin typeface="Times New Roman" pitchFamily="18" charset="0"/>
              </a:rPr>
              <a:t>April 19, 2012</a:t>
            </a:r>
            <a:endParaRPr lang="en-US" sz="3600" b="1" dirty="0">
              <a:solidFill>
                <a:srgbClr val="EAEAEA"/>
              </a:solidFill>
              <a:effectLst>
                <a:outerShdw blurRad="38100" dist="38100" dir="2700000" algn="tl">
                  <a:srgbClr val="000000"/>
                </a:outerShdw>
              </a:effectLst>
              <a:latin typeface="Times New Roman" pitchFamily="18" charset="0"/>
            </a:endParaRPr>
          </a:p>
          <a:p>
            <a:pPr algn="ctr" fontAlgn="base">
              <a:spcBef>
                <a:spcPct val="0"/>
              </a:spcBef>
              <a:spcAft>
                <a:spcPct val="0"/>
              </a:spcAft>
              <a:defRPr/>
            </a:pPr>
            <a:endParaRPr lang="en-US" sz="4400" b="1" dirty="0">
              <a:solidFill>
                <a:srgbClr val="EAEAEA"/>
              </a:solidFill>
              <a:effectLst>
                <a:outerShdw blurRad="38100" dist="38100" dir="2700000" algn="tl">
                  <a:srgbClr val="000000"/>
                </a:outerShdw>
              </a:effectLst>
              <a:latin typeface="Times New Roman" pitchFamily="18" charset="0"/>
            </a:endParaRPr>
          </a:p>
          <a:p>
            <a:pPr algn="ctr" fontAlgn="base">
              <a:spcBef>
                <a:spcPct val="0"/>
              </a:spcBef>
              <a:spcAft>
                <a:spcPct val="0"/>
              </a:spcAft>
              <a:defRPr/>
            </a:pPr>
            <a:endParaRPr lang="en-US" sz="2000" b="1" i="1" dirty="0">
              <a:solidFill>
                <a:srgbClr val="FFFF99"/>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Text Box 2"/>
          <p:cNvSpPr txBox="1">
            <a:spLocks noChangeArrowheads="1"/>
          </p:cNvSpPr>
          <p:nvPr/>
        </p:nvSpPr>
        <p:spPr bwMode="auto">
          <a:xfrm>
            <a:off x="762000" y="2489200"/>
            <a:ext cx="2057400" cy="1384300"/>
          </a:xfrm>
          <a:prstGeom prst="rect">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31750">
            <a:solidFill>
              <a:schemeClr val="tx1"/>
            </a:solidFill>
            <a:miter lim="800000"/>
            <a:headEnd type="none" w="sm" len="sm"/>
            <a:tailEnd type="none" w="sm" len="sm"/>
          </a:ln>
          <a:effectLst/>
        </p:spPr>
        <p:txBody>
          <a:bodyPr>
            <a:spAutoFit/>
          </a:bodyPr>
          <a:lstStyle/>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Veterans </a:t>
            </a:r>
          </a:p>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Health Administration</a:t>
            </a:r>
          </a:p>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(VHA)</a:t>
            </a:r>
            <a:r>
              <a:rPr lang="en-US" sz="2000" b="1" dirty="0">
                <a:solidFill>
                  <a:srgbClr val="FFFF66"/>
                </a:solidFill>
                <a:latin typeface="Times New Roman" pitchFamily="18" charset="0"/>
              </a:rPr>
              <a:t> </a:t>
            </a:r>
            <a:r>
              <a:rPr lang="en-US" sz="2400" b="1" dirty="0">
                <a:solidFill>
                  <a:srgbClr val="FFFF66"/>
                </a:solidFill>
                <a:latin typeface="Times New Roman" pitchFamily="18" charset="0"/>
              </a:rPr>
              <a:t> </a:t>
            </a:r>
            <a:endParaRPr lang="en-US" sz="2400" dirty="0">
              <a:solidFill>
                <a:srgbClr val="FFFF66"/>
              </a:solidFill>
              <a:latin typeface="Times New Roman" pitchFamily="18" charset="0"/>
            </a:endParaRPr>
          </a:p>
        </p:txBody>
      </p:sp>
      <p:sp>
        <p:nvSpPr>
          <p:cNvPr id="397316" name="Text Box 4"/>
          <p:cNvSpPr txBox="1">
            <a:spLocks noChangeArrowheads="1"/>
          </p:cNvSpPr>
          <p:nvPr/>
        </p:nvSpPr>
        <p:spPr bwMode="auto">
          <a:xfrm>
            <a:off x="3429000" y="2514600"/>
            <a:ext cx="1981200" cy="1384300"/>
          </a:xfrm>
          <a:prstGeom prst="rect">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31750">
            <a:solidFill>
              <a:schemeClr val="tx1"/>
            </a:solidFill>
            <a:miter lim="800000"/>
            <a:headEnd type="none" w="sm" len="sm"/>
            <a:tailEnd type="none" w="sm" len="sm"/>
          </a:ln>
          <a:effectLst/>
        </p:spPr>
        <p:txBody>
          <a:bodyPr>
            <a:spAutoFit/>
          </a:bodyPr>
          <a:lstStyle/>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Veterans </a:t>
            </a:r>
          </a:p>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Benefit Administration</a:t>
            </a:r>
          </a:p>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(VBA)</a:t>
            </a:r>
            <a:r>
              <a:rPr lang="en-US" sz="2000" b="1" dirty="0">
                <a:solidFill>
                  <a:srgbClr val="FFFF66"/>
                </a:solidFill>
                <a:latin typeface="Times New Roman" pitchFamily="18" charset="0"/>
              </a:rPr>
              <a:t> </a:t>
            </a:r>
            <a:r>
              <a:rPr lang="en-US" sz="2400" b="1" dirty="0">
                <a:solidFill>
                  <a:srgbClr val="FFFF66"/>
                </a:solidFill>
                <a:latin typeface="Times New Roman" pitchFamily="18" charset="0"/>
              </a:rPr>
              <a:t> </a:t>
            </a:r>
            <a:endParaRPr lang="en-US" sz="2400" dirty="0">
              <a:solidFill>
                <a:srgbClr val="FFFF66"/>
              </a:solidFill>
              <a:latin typeface="Times New Roman" pitchFamily="18" charset="0"/>
            </a:endParaRPr>
          </a:p>
        </p:txBody>
      </p:sp>
      <p:sp>
        <p:nvSpPr>
          <p:cNvPr id="397323" name="Rectangle 11"/>
          <p:cNvSpPr>
            <a:spLocks noGrp="1" noChangeArrowheads="1"/>
          </p:cNvSpPr>
          <p:nvPr>
            <p:ph type="title"/>
          </p:nvPr>
        </p:nvSpPr>
        <p:spPr>
          <a:xfrm>
            <a:off x="2971800" y="228600"/>
            <a:ext cx="5437188" cy="911225"/>
          </a:xfrm>
        </p:spPr>
        <p:txBody>
          <a:bodyPr lIns="92075" tIns="46038" rIns="92075" bIns="46038"/>
          <a:lstStyle/>
          <a:p>
            <a:pPr eaLnBrk="1" hangingPunct="1">
              <a:defRPr/>
            </a:pPr>
            <a:r>
              <a:rPr lang="en-US" sz="2800" dirty="0" smtClean="0">
                <a:solidFill>
                  <a:srgbClr val="CC9900"/>
                </a:solidFill>
              </a:rPr>
              <a:t>Department of Veteran Affairs </a:t>
            </a:r>
            <a:br>
              <a:rPr lang="en-US" sz="2800" dirty="0" smtClean="0">
                <a:solidFill>
                  <a:srgbClr val="CC9900"/>
                </a:solidFill>
              </a:rPr>
            </a:br>
            <a:r>
              <a:rPr lang="en-US" sz="2800" dirty="0" smtClean="0">
                <a:solidFill>
                  <a:srgbClr val="CC9900"/>
                </a:solidFill>
              </a:rPr>
              <a:t>3 Administrations</a:t>
            </a:r>
          </a:p>
        </p:txBody>
      </p:sp>
      <p:sp>
        <p:nvSpPr>
          <p:cNvPr id="13" name="Text Box 4"/>
          <p:cNvSpPr txBox="1">
            <a:spLocks noChangeArrowheads="1"/>
          </p:cNvSpPr>
          <p:nvPr/>
        </p:nvSpPr>
        <p:spPr bwMode="auto">
          <a:xfrm>
            <a:off x="6400800" y="2514600"/>
            <a:ext cx="2133600" cy="1384300"/>
          </a:xfrm>
          <a:prstGeom prst="rect">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31750">
            <a:solidFill>
              <a:schemeClr val="tx1"/>
            </a:solidFill>
            <a:miter lim="800000"/>
            <a:headEnd type="none" w="sm" len="sm"/>
            <a:tailEnd type="none" w="sm" len="sm"/>
          </a:ln>
          <a:effectLst/>
        </p:spPr>
        <p:txBody>
          <a:bodyPr>
            <a:spAutoFit/>
          </a:bodyPr>
          <a:lstStyle/>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National Cemetery Administration</a:t>
            </a:r>
          </a:p>
          <a:p>
            <a:pPr algn="ctr" eaLnBrk="0" fontAlgn="base" hangingPunct="0">
              <a:spcBef>
                <a:spcPct val="0"/>
              </a:spcBef>
              <a:spcAft>
                <a:spcPct val="0"/>
              </a:spcAft>
              <a:defRPr/>
            </a:pPr>
            <a:r>
              <a:rPr lang="en-US" sz="2000" b="1" dirty="0">
                <a:solidFill>
                  <a:srgbClr val="FFFF66"/>
                </a:solidFill>
                <a:effectLst>
                  <a:outerShdw blurRad="38100" dist="38100" dir="2700000" algn="tl">
                    <a:srgbClr val="000000"/>
                  </a:outerShdw>
                </a:effectLst>
                <a:latin typeface="Times New Roman" pitchFamily="18" charset="0"/>
              </a:rPr>
              <a:t>(NCA)</a:t>
            </a:r>
            <a:r>
              <a:rPr lang="en-US" sz="2000" b="1" dirty="0">
                <a:solidFill>
                  <a:srgbClr val="FFFF66"/>
                </a:solidFill>
                <a:latin typeface="Times New Roman" pitchFamily="18" charset="0"/>
              </a:rPr>
              <a:t> </a:t>
            </a:r>
            <a:r>
              <a:rPr lang="en-US" sz="2400" b="1" dirty="0">
                <a:solidFill>
                  <a:srgbClr val="FFFF66"/>
                </a:solidFill>
                <a:latin typeface="Times New Roman" pitchFamily="18" charset="0"/>
              </a:rPr>
              <a:t> </a:t>
            </a:r>
            <a:endParaRPr lang="en-US" sz="2400" dirty="0">
              <a:solidFill>
                <a:srgbClr val="FFFF66"/>
              </a:solidFill>
              <a:latin typeface="Times New Roman" pitchFamily="18" charset="0"/>
            </a:endParaRPr>
          </a:p>
        </p:txBody>
      </p:sp>
      <p:sp>
        <p:nvSpPr>
          <p:cNvPr id="6150" name="TextBox 14"/>
          <p:cNvSpPr txBox="1">
            <a:spLocks noChangeArrowheads="1"/>
          </p:cNvSpPr>
          <p:nvPr/>
        </p:nvSpPr>
        <p:spPr bwMode="auto">
          <a:xfrm>
            <a:off x="381000" y="4038600"/>
            <a:ext cx="2514600" cy="1570038"/>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FFFFFF"/>
                </a:solidFill>
                <a:latin typeface="Times New Roman" pitchFamily="18" charset="0"/>
              </a:rPr>
              <a:t>Alex Spector, Director</a:t>
            </a:r>
          </a:p>
          <a:p>
            <a:pPr algn="ctr" fontAlgn="base">
              <a:spcBef>
                <a:spcPct val="0"/>
              </a:spcBef>
              <a:spcAft>
                <a:spcPct val="0"/>
              </a:spcAft>
            </a:pPr>
            <a:endParaRPr lang="en-US" sz="1600" b="1">
              <a:solidFill>
                <a:srgbClr val="FFFFFF"/>
              </a:solidFill>
              <a:latin typeface="Times New Roman" pitchFamily="18" charset="0"/>
            </a:endParaRPr>
          </a:p>
          <a:p>
            <a:pPr algn="ctr" fontAlgn="base">
              <a:spcBef>
                <a:spcPct val="0"/>
              </a:spcBef>
              <a:spcAft>
                <a:spcPct val="0"/>
              </a:spcAft>
            </a:pPr>
            <a:r>
              <a:rPr lang="en-US" sz="1600" b="1">
                <a:solidFill>
                  <a:srgbClr val="FFFFFF"/>
                </a:solidFill>
                <a:latin typeface="Times New Roman" pitchFamily="18" charset="0"/>
              </a:rPr>
              <a:t>Alaska VA                   Healthcare System</a:t>
            </a:r>
          </a:p>
          <a:p>
            <a:pPr algn="ctr" fontAlgn="base">
              <a:spcBef>
                <a:spcPct val="0"/>
              </a:spcBef>
              <a:spcAft>
                <a:spcPct val="0"/>
              </a:spcAft>
            </a:pPr>
            <a:endParaRPr lang="en-US" sz="1600" b="1">
              <a:solidFill>
                <a:srgbClr val="FFFFFF"/>
              </a:solidFill>
              <a:latin typeface="Times New Roman" pitchFamily="18" charset="0"/>
            </a:endParaRPr>
          </a:p>
          <a:p>
            <a:pPr algn="ctr" fontAlgn="base">
              <a:spcBef>
                <a:spcPct val="0"/>
              </a:spcBef>
              <a:spcAft>
                <a:spcPct val="0"/>
              </a:spcAft>
            </a:pPr>
            <a:r>
              <a:rPr lang="en-US" sz="1600" b="1">
                <a:solidFill>
                  <a:srgbClr val="FFFFFF"/>
                </a:solidFill>
                <a:latin typeface="Times New Roman" pitchFamily="18" charset="0"/>
              </a:rPr>
              <a:t>Anchorage, AK</a:t>
            </a:r>
          </a:p>
        </p:txBody>
      </p:sp>
      <p:sp>
        <p:nvSpPr>
          <p:cNvPr id="6151" name="TextBox 15"/>
          <p:cNvSpPr txBox="1">
            <a:spLocks noChangeArrowheads="1"/>
          </p:cNvSpPr>
          <p:nvPr/>
        </p:nvSpPr>
        <p:spPr bwMode="auto">
          <a:xfrm>
            <a:off x="2667000" y="3962400"/>
            <a:ext cx="3810000" cy="2586038"/>
          </a:xfrm>
          <a:prstGeom prst="rect">
            <a:avLst/>
          </a:prstGeom>
          <a:noFill/>
          <a:ln w="9525">
            <a:noFill/>
            <a:miter lim="800000"/>
            <a:headEnd/>
            <a:tailEnd/>
          </a:ln>
        </p:spPr>
        <p:txBody>
          <a:bodyPr>
            <a:spAutoFit/>
          </a:bodyPr>
          <a:lstStyle/>
          <a:p>
            <a:pPr algn="ctr" fontAlgn="base">
              <a:spcBef>
                <a:spcPct val="0"/>
              </a:spcBef>
              <a:spcAft>
                <a:spcPct val="0"/>
              </a:spcAft>
            </a:pPr>
            <a:r>
              <a:rPr lang="en-US" sz="1600" b="1" dirty="0">
                <a:solidFill>
                  <a:srgbClr val="FFFFFF"/>
                </a:solidFill>
                <a:latin typeface="Times New Roman" pitchFamily="18" charset="0"/>
              </a:rPr>
              <a:t>Joyce Cange,  Acting Director</a:t>
            </a:r>
          </a:p>
          <a:p>
            <a:pPr algn="ctr" fontAlgn="base">
              <a:spcBef>
                <a:spcPct val="0"/>
              </a:spcBef>
              <a:spcAft>
                <a:spcPct val="0"/>
              </a:spcAft>
            </a:pPr>
            <a:r>
              <a:rPr lang="en-US" sz="1600" b="1" dirty="0">
                <a:solidFill>
                  <a:srgbClr val="FFFFFF"/>
                </a:solidFill>
                <a:latin typeface="Times New Roman" pitchFamily="18" charset="0"/>
              </a:rPr>
              <a:t>Anchorage Regional Office (remotely managed from Salt Lake City, UT)</a:t>
            </a:r>
          </a:p>
          <a:p>
            <a:pPr algn="ctr" fontAlgn="base">
              <a:spcBef>
                <a:spcPct val="0"/>
              </a:spcBef>
              <a:spcAft>
                <a:spcPct val="0"/>
              </a:spcAft>
            </a:pPr>
            <a:endParaRPr lang="en-US" sz="800" b="1" dirty="0">
              <a:solidFill>
                <a:srgbClr val="FFFFFF"/>
              </a:solidFill>
              <a:latin typeface="Times New Roman" pitchFamily="18" charset="0"/>
            </a:endParaRPr>
          </a:p>
          <a:p>
            <a:pPr algn="ctr" fontAlgn="base">
              <a:spcBef>
                <a:spcPct val="0"/>
              </a:spcBef>
              <a:spcAft>
                <a:spcPct val="0"/>
              </a:spcAft>
            </a:pPr>
            <a:r>
              <a:rPr lang="en-US" sz="1600" b="1" dirty="0">
                <a:solidFill>
                  <a:srgbClr val="FFFFFF"/>
                </a:solidFill>
                <a:latin typeface="Times New Roman" pitchFamily="18" charset="0"/>
              </a:rPr>
              <a:t>Chad Pomelow</a:t>
            </a:r>
          </a:p>
          <a:p>
            <a:pPr algn="ctr" fontAlgn="base">
              <a:spcBef>
                <a:spcPct val="0"/>
              </a:spcBef>
              <a:spcAft>
                <a:spcPct val="0"/>
              </a:spcAft>
            </a:pPr>
            <a:r>
              <a:rPr lang="en-US" sz="1600" b="1" dirty="0">
                <a:solidFill>
                  <a:srgbClr val="FFFFFF"/>
                </a:solidFill>
                <a:latin typeface="Times New Roman" pitchFamily="18" charset="0"/>
              </a:rPr>
              <a:t>VBA Service Center Manager </a:t>
            </a:r>
          </a:p>
          <a:p>
            <a:pPr algn="ctr" fontAlgn="base">
              <a:spcBef>
                <a:spcPct val="0"/>
              </a:spcBef>
              <a:spcAft>
                <a:spcPct val="0"/>
              </a:spcAft>
            </a:pPr>
            <a:r>
              <a:rPr lang="en-US" sz="1600" b="1" dirty="0">
                <a:solidFill>
                  <a:srgbClr val="FFFFFF"/>
                </a:solidFill>
                <a:latin typeface="Times New Roman" pitchFamily="18" charset="0"/>
              </a:rPr>
              <a:t>Anchorage, AK</a:t>
            </a:r>
          </a:p>
          <a:p>
            <a:pPr algn="ctr" fontAlgn="base">
              <a:spcBef>
                <a:spcPct val="0"/>
              </a:spcBef>
              <a:spcAft>
                <a:spcPct val="0"/>
              </a:spcAft>
            </a:pPr>
            <a:endParaRPr lang="en-US" sz="1000" b="1" dirty="0">
              <a:solidFill>
                <a:srgbClr val="FFFFFF"/>
              </a:solidFill>
              <a:latin typeface="Times New Roman" pitchFamily="18" charset="0"/>
            </a:endParaRPr>
          </a:p>
          <a:p>
            <a:pPr algn="ctr" fontAlgn="base">
              <a:spcBef>
                <a:spcPct val="0"/>
              </a:spcBef>
              <a:spcAft>
                <a:spcPct val="0"/>
              </a:spcAft>
            </a:pPr>
            <a:r>
              <a:rPr lang="en-US" sz="1600" b="1" dirty="0">
                <a:solidFill>
                  <a:srgbClr val="FFFFFF"/>
                </a:solidFill>
                <a:latin typeface="Times New Roman" pitchFamily="18" charset="0"/>
              </a:rPr>
              <a:t>Aaron Pugh, Acting</a:t>
            </a:r>
          </a:p>
          <a:p>
            <a:pPr algn="ctr" fontAlgn="base">
              <a:spcBef>
                <a:spcPct val="0"/>
              </a:spcBef>
              <a:spcAft>
                <a:spcPct val="0"/>
              </a:spcAft>
            </a:pPr>
            <a:r>
              <a:rPr lang="en-US" sz="1600" b="1" dirty="0">
                <a:solidFill>
                  <a:srgbClr val="FFFFFF"/>
                </a:solidFill>
                <a:latin typeface="Times New Roman" pitchFamily="18" charset="0"/>
              </a:rPr>
              <a:t>Vocational Rehab. &amp; Employment</a:t>
            </a:r>
          </a:p>
          <a:p>
            <a:pPr algn="ctr" fontAlgn="base">
              <a:spcBef>
                <a:spcPct val="0"/>
              </a:spcBef>
              <a:spcAft>
                <a:spcPct val="0"/>
              </a:spcAft>
            </a:pPr>
            <a:r>
              <a:rPr lang="en-US" sz="1600" b="1" dirty="0">
                <a:solidFill>
                  <a:srgbClr val="FFFFFF"/>
                </a:solidFill>
                <a:latin typeface="Times New Roman" pitchFamily="18" charset="0"/>
              </a:rPr>
              <a:t> Ft. </a:t>
            </a:r>
            <a:r>
              <a:rPr lang="en-US" sz="1600" b="1">
                <a:solidFill>
                  <a:srgbClr val="FFFFFF"/>
                </a:solidFill>
                <a:latin typeface="Times New Roman" pitchFamily="18" charset="0"/>
              </a:rPr>
              <a:t>Harrison, MT</a:t>
            </a:r>
            <a:endParaRPr lang="en-US" sz="1600" b="1" dirty="0">
              <a:solidFill>
                <a:srgbClr val="FFFFFF"/>
              </a:solidFill>
              <a:latin typeface="Times New Roman" pitchFamily="18" charset="0"/>
            </a:endParaRPr>
          </a:p>
        </p:txBody>
      </p:sp>
      <p:sp>
        <p:nvSpPr>
          <p:cNvPr id="6152" name="TextBox 16"/>
          <p:cNvSpPr txBox="1">
            <a:spLocks noChangeArrowheads="1"/>
          </p:cNvSpPr>
          <p:nvPr/>
        </p:nvSpPr>
        <p:spPr bwMode="auto">
          <a:xfrm>
            <a:off x="6248400" y="4114800"/>
            <a:ext cx="2514600" cy="1816100"/>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srgbClr val="FFFFFF"/>
                </a:solidFill>
                <a:latin typeface="Times New Roman" pitchFamily="18" charset="0"/>
              </a:rPr>
              <a:t>Virginia Walker, Director</a:t>
            </a:r>
          </a:p>
          <a:p>
            <a:pPr algn="ctr" fontAlgn="base">
              <a:spcBef>
                <a:spcPct val="0"/>
              </a:spcBef>
              <a:spcAft>
                <a:spcPct val="0"/>
              </a:spcAft>
            </a:pPr>
            <a:endParaRPr lang="en-US" sz="1600" b="1">
              <a:solidFill>
                <a:srgbClr val="FFFFFF"/>
              </a:solidFill>
              <a:latin typeface="Times New Roman" pitchFamily="18" charset="0"/>
            </a:endParaRPr>
          </a:p>
          <a:p>
            <a:pPr algn="ctr" fontAlgn="base">
              <a:spcBef>
                <a:spcPct val="0"/>
              </a:spcBef>
              <a:spcAft>
                <a:spcPct val="0"/>
              </a:spcAft>
            </a:pPr>
            <a:r>
              <a:rPr lang="en-US" sz="1600" b="1">
                <a:solidFill>
                  <a:srgbClr val="FFFFFF"/>
                </a:solidFill>
                <a:latin typeface="Times New Roman" pitchFamily="18" charset="0"/>
              </a:rPr>
              <a:t>Fort Richardson </a:t>
            </a:r>
          </a:p>
          <a:p>
            <a:pPr algn="ctr" fontAlgn="base">
              <a:spcBef>
                <a:spcPct val="0"/>
              </a:spcBef>
              <a:spcAft>
                <a:spcPct val="0"/>
              </a:spcAft>
            </a:pPr>
            <a:r>
              <a:rPr lang="en-US" sz="1600" b="1">
                <a:solidFill>
                  <a:srgbClr val="FFFFFF"/>
                </a:solidFill>
                <a:latin typeface="Times New Roman" pitchFamily="18" charset="0"/>
              </a:rPr>
              <a:t>and Sitka, AK</a:t>
            </a:r>
          </a:p>
          <a:p>
            <a:pPr algn="ctr" fontAlgn="base">
              <a:spcBef>
                <a:spcPct val="0"/>
              </a:spcBef>
              <a:spcAft>
                <a:spcPct val="0"/>
              </a:spcAft>
            </a:pPr>
            <a:endParaRPr lang="en-US" sz="1600" b="1">
              <a:solidFill>
                <a:srgbClr val="FFFFFF"/>
              </a:solidFill>
              <a:latin typeface="Times New Roman" pitchFamily="18" charset="0"/>
            </a:endParaRPr>
          </a:p>
          <a:p>
            <a:pPr algn="ctr" fontAlgn="base">
              <a:spcBef>
                <a:spcPct val="0"/>
              </a:spcBef>
              <a:spcAft>
                <a:spcPct val="0"/>
              </a:spcAft>
            </a:pPr>
            <a:endParaRPr lang="en-US" sz="1600" b="1">
              <a:solidFill>
                <a:srgbClr val="FFFFFF"/>
              </a:solidFill>
              <a:latin typeface="Times New Roman" pitchFamily="18" charset="0"/>
            </a:endParaRPr>
          </a:p>
          <a:p>
            <a:pPr algn="ctr" fontAlgn="base">
              <a:spcBef>
                <a:spcPct val="0"/>
              </a:spcBef>
              <a:spcAft>
                <a:spcPct val="0"/>
              </a:spcAft>
            </a:pPr>
            <a:endParaRPr lang="en-US" sz="1600" b="1">
              <a:solidFill>
                <a:srgbClr val="FFFFFF"/>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2895600" y="304800"/>
            <a:ext cx="5943600" cy="1143000"/>
          </a:xfrm>
        </p:spPr>
        <p:txBody>
          <a:bodyPr/>
          <a:lstStyle/>
          <a:p>
            <a:pPr eaLnBrk="1" hangingPunct="1">
              <a:defRPr/>
            </a:pPr>
            <a:r>
              <a:rPr lang="en-US" sz="2800" dirty="0" smtClean="0"/>
              <a:t>Other Department of Veterans Affairs Services in Alaska</a:t>
            </a:r>
          </a:p>
        </p:txBody>
      </p:sp>
      <p:sp>
        <p:nvSpPr>
          <p:cNvPr id="309251" name="Rectangle 3"/>
          <p:cNvSpPr>
            <a:spLocks noGrp="1" noChangeArrowheads="1"/>
          </p:cNvSpPr>
          <p:nvPr>
            <p:ph type="body" idx="1"/>
          </p:nvPr>
        </p:nvSpPr>
        <p:spPr bwMode="auto">
          <a:xfrm>
            <a:off x="457200" y="2209800"/>
            <a:ext cx="8305800" cy="3886200"/>
          </a:xfrm>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80000"/>
              </a:lnSpc>
              <a:buFont typeface="Wingdings" pitchFamily="2" charset="2"/>
              <a:buNone/>
              <a:defRPr/>
            </a:pPr>
            <a:endParaRPr lang="en-US" sz="2400" dirty="0" smtClean="0"/>
          </a:p>
          <a:p>
            <a:pPr eaLnBrk="1" hangingPunct="1">
              <a:lnSpc>
                <a:spcPct val="80000"/>
              </a:lnSpc>
              <a:defRPr/>
            </a:pPr>
            <a:r>
              <a:rPr lang="en-US" sz="2400" b="1" dirty="0" smtClean="0"/>
              <a:t>Vet Centers </a:t>
            </a:r>
          </a:p>
          <a:p>
            <a:pPr eaLnBrk="1" hangingPunct="1">
              <a:lnSpc>
                <a:spcPct val="80000"/>
              </a:lnSpc>
              <a:buFontTx/>
              <a:buNone/>
              <a:defRPr/>
            </a:pPr>
            <a:r>
              <a:rPr lang="en-US" sz="2400" b="1" dirty="0" smtClean="0"/>
              <a:t>     Report to Regional Director based in Denver, CO</a:t>
            </a:r>
          </a:p>
          <a:p>
            <a:pPr eaLnBrk="1" hangingPunct="1">
              <a:lnSpc>
                <a:spcPct val="80000"/>
              </a:lnSpc>
              <a:buFontTx/>
              <a:buNone/>
              <a:defRPr/>
            </a:pPr>
            <a:endParaRPr lang="en-US" sz="2400" b="1" dirty="0" smtClean="0"/>
          </a:p>
          <a:p>
            <a:pPr lvl="1" eaLnBrk="1" hangingPunct="1">
              <a:lnSpc>
                <a:spcPct val="80000"/>
              </a:lnSpc>
              <a:buFont typeface="Wingdings" pitchFamily="2" charset="2"/>
              <a:buChar char="Ø"/>
              <a:defRPr/>
            </a:pPr>
            <a:r>
              <a:rPr lang="en-US" sz="2400" dirty="0" smtClean="0"/>
              <a:t>Anchorage – Bob Erwin, Teamleader	</a:t>
            </a:r>
          </a:p>
          <a:p>
            <a:pPr lvl="1" eaLnBrk="1" hangingPunct="1">
              <a:lnSpc>
                <a:spcPct val="80000"/>
              </a:lnSpc>
              <a:buFont typeface="Wingdings" pitchFamily="2" charset="2"/>
              <a:buChar char="Ø"/>
              <a:defRPr/>
            </a:pPr>
            <a:r>
              <a:rPr lang="en-US" sz="2400" dirty="0" smtClean="0"/>
              <a:t>Fairbanks – Heidi Mattson, Teamleader</a:t>
            </a:r>
          </a:p>
          <a:p>
            <a:pPr lvl="1" eaLnBrk="1" hangingPunct="1">
              <a:lnSpc>
                <a:spcPct val="80000"/>
              </a:lnSpc>
              <a:buFont typeface="Wingdings" pitchFamily="2" charset="2"/>
              <a:buChar char="Ø"/>
              <a:defRPr/>
            </a:pPr>
            <a:r>
              <a:rPr lang="en-US" sz="2400" dirty="0" smtClean="0"/>
              <a:t>Kenai Peninsula – Bob Erwin, </a:t>
            </a:r>
            <a:r>
              <a:rPr lang="en-US" sz="2400" dirty="0" err="1" smtClean="0"/>
              <a:t>Teamleader</a:t>
            </a:r>
            <a:endParaRPr lang="en-US" sz="2400" dirty="0" smtClean="0"/>
          </a:p>
          <a:p>
            <a:pPr lvl="1" eaLnBrk="1" hangingPunct="1">
              <a:lnSpc>
                <a:spcPct val="80000"/>
              </a:lnSpc>
              <a:buNone/>
              <a:defRPr/>
            </a:pPr>
            <a:r>
              <a:rPr lang="en-US" sz="2400" dirty="0" smtClean="0"/>
              <a:t>				        Kim Haviland, LCSW</a:t>
            </a:r>
          </a:p>
          <a:p>
            <a:pPr lvl="1" eaLnBrk="1" hangingPunct="1">
              <a:lnSpc>
                <a:spcPct val="80000"/>
              </a:lnSpc>
              <a:buFont typeface="Wingdings" pitchFamily="2" charset="2"/>
              <a:buChar char="Ø"/>
              <a:defRPr/>
            </a:pPr>
            <a:r>
              <a:rPr lang="en-US" sz="2400" dirty="0" smtClean="0"/>
              <a:t>Wasilla – Patrick Summers, Teamleader</a:t>
            </a:r>
          </a:p>
          <a:p>
            <a:pPr eaLnBrk="1" hangingPunct="1">
              <a:lnSpc>
                <a:spcPct val="80000"/>
              </a:lnSpc>
              <a:buFont typeface="Wingdings" pitchFamily="2" charset="2"/>
              <a:buNone/>
              <a:defRPr/>
            </a:pPr>
            <a:endParaRPr lang="en-US" sz="2000" dirty="0" smtClean="0"/>
          </a:p>
          <a:p>
            <a:pPr eaLnBrk="1" hangingPunct="1">
              <a:lnSpc>
                <a:spcPct val="80000"/>
              </a:lnSpc>
              <a:buFontTx/>
              <a:buNone/>
              <a:defRPr/>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457200" y="1828800"/>
            <a:ext cx="8382000" cy="4400550"/>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endParaRPr lang="en-US" sz="2800" b="1" dirty="0">
              <a:solidFill>
                <a:srgbClr val="FFFFFF"/>
              </a:solidFill>
              <a:effectLst>
                <a:outerShdw blurRad="38100" dist="38100" dir="2700000" algn="tl">
                  <a:srgbClr val="000000"/>
                </a:outerShdw>
              </a:effectLst>
              <a:latin typeface="Times New Roman" charset="0"/>
            </a:endParaRPr>
          </a:p>
          <a:p>
            <a:pPr eaLnBrk="0" fontAlgn="base" hangingPunct="0">
              <a:spcBef>
                <a:spcPct val="0"/>
              </a:spcBef>
              <a:spcAft>
                <a:spcPct val="0"/>
              </a:spcAft>
              <a:buFont typeface="Wingdings" pitchFamily="2" charset="2"/>
              <a:buChar char="§"/>
              <a:defRPr/>
            </a:pPr>
            <a:r>
              <a:rPr lang="en-US" sz="2800" b="1" dirty="0">
                <a:solidFill>
                  <a:srgbClr val="FFFFFF"/>
                </a:solidFill>
                <a:effectLst>
                  <a:outerShdw blurRad="38100" dist="38100" dir="2700000" algn="tl">
                    <a:srgbClr val="000000"/>
                  </a:outerShdw>
                </a:effectLst>
                <a:latin typeface="Times New Roman" charset="0"/>
              </a:rPr>
              <a:t> FY11 Veteran Population			77,351</a:t>
            </a:r>
          </a:p>
          <a:p>
            <a:pPr eaLnBrk="0" fontAlgn="base" hangingPunct="0">
              <a:spcBef>
                <a:spcPct val="0"/>
              </a:spcBef>
              <a:spcAft>
                <a:spcPct val="0"/>
              </a:spcAft>
              <a:buFont typeface="Wingdings" pitchFamily="2" charset="2"/>
              <a:buNone/>
              <a:defRPr/>
            </a:pPr>
            <a:r>
              <a:rPr lang="en-US" sz="2800" b="1" dirty="0">
                <a:solidFill>
                  <a:srgbClr val="FFFFFF"/>
                </a:solidFill>
                <a:effectLst>
                  <a:outerShdw blurRad="38100" dist="38100" dir="2700000" algn="tl">
                    <a:srgbClr val="000000"/>
                  </a:outerShdw>
                </a:effectLst>
                <a:latin typeface="Times New Roman" charset="0"/>
              </a:rPr>
              <a:t>  (Source </a:t>
            </a:r>
            <a:r>
              <a:rPr lang="en-US" sz="2800" b="1" dirty="0">
                <a:solidFill>
                  <a:srgbClr val="FFFFFF"/>
                </a:solidFill>
                <a:effectLst>
                  <a:outerShdw blurRad="38100" dist="38100" dir="2700000" algn="tl">
                    <a:srgbClr val="000000"/>
                  </a:outerShdw>
                </a:effectLst>
                <a:latin typeface="Times New Roman" charset="0"/>
                <a:hlinkClick r:id="rId2"/>
              </a:rPr>
              <a:t>www.va.gov/vetdata</a:t>
            </a:r>
            <a:r>
              <a:rPr lang="en-US" sz="2800" b="1" dirty="0">
                <a:solidFill>
                  <a:srgbClr val="FFFFFF"/>
                </a:solidFill>
                <a:effectLst>
                  <a:outerShdw blurRad="38100" dist="38100" dir="2700000" algn="tl">
                    <a:srgbClr val="000000"/>
                  </a:outerShdw>
                </a:effectLst>
                <a:latin typeface="Times New Roman" charset="0"/>
              </a:rPr>
              <a:t>)</a:t>
            </a:r>
          </a:p>
          <a:p>
            <a:pPr eaLnBrk="0" fontAlgn="base" hangingPunct="0">
              <a:spcBef>
                <a:spcPct val="0"/>
              </a:spcBef>
              <a:spcAft>
                <a:spcPct val="0"/>
              </a:spcAft>
              <a:defRPr/>
            </a:pPr>
            <a:endParaRPr lang="en-US" sz="2800" b="1" dirty="0">
              <a:solidFill>
                <a:srgbClr val="FFFFFF"/>
              </a:solidFill>
              <a:effectLst>
                <a:outerShdw blurRad="38100" dist="38100" dir="2700000" algn="tl">
                  <a:srgbClr val="000000"/>
                </a:outerShdw>
              </a:effectLst>
              <a:latin typeface="Times New Roman" charset="0"/>
            </a:endParaRPr>
          </a:p>
          <a:p>
            <a:pPr eaLnBrk="0" fontAlgn="base" hangingPunct="0">
              <a:spcBef>
                <a:spcPct val="0"/>
              </a:spcBef>
              <a:spcAft>
                <a:spcPct val="0"/>
              </a:spcAft>
              <a:defRPr/>
            </a:pPr>
            <a:r>
              <a:rPr lang="en-US" sz="2800" b="1" dirty="0">
                <a:solidFill>
                  <a:srgbClr val="FFFFFF"/>
                </a:solidFill>
                <a:effectLst>
                  <a:outerShdw blurRad="38100" dist="38100" dir="2700000" algn="tl">
                    <a:srgbClr val="000000"/>
                  </a:outerShdw>
                </a:effectLst>
                <a:latin typeface="Times New Roman" charset="0"/>
              </a:rPr>
              <a:t>				</a:t>
            </a:r>
          </a:p>
          <a:p>
            <a:pPr eaLnBrk="0" fontAlgn="base" hangingPunct="0">
              <a:spcBef>
                <a:spcPct val="0"/>
              </a:spcBef>
              <a:spcAft>
                <a:spcPct val="0"/>
              </a:spcAft>
              <a:buFont typeface="Wingdings" pitchFamily="2" charset="2"/>
              <a:buChar char="§"/>
              <a:defRPr/>
            </a:pPr>
            <a:r>
              <a:rPr lang="en-US" sz="2800" b="1" dirty="0">
                <a:solidFill>
                  <a:srgbClr val="FFFFFF"/>
                </a:solidFill>
                <a:effectLst>
                  <a:outerShdw blurRad="38100" dist="38100" dir="2700000" algn="tl">
                    <a:srgbClr val="000000"/>
                  </a:outerShdw>
                </a:effectLst>
                <a:latin typeface="Times New Roman" charset="0"/>
              </a:rPr>
              <a:t>FY11</a:t>
            </a:r>
          </a:p>
          <a:p>
            <a:pPr eaLnBrk="0" fontAlgn="base" hangingPunct="0">
              <a:spcBef>
                <a:spcPct val="0"/>
              </a:spcBef>
              <a:spcAft>
                <a:spcPct val="0"/>
              </a:spcAft>
              <a:buFont typeface="Wingdings" pitchFamily="2" charset="2"/>
              <a:buChar char="§"/>
              <a:defRPr/>
            </a:pPr>
            <a:r>
              <a:rPr lang="en-US" sz="2800" b="1" dirty="0">
                <a:solidFill>
                  <a:srgbClr val="FFFFFF"/>
                </a:solidFill>
                <a:effectLst>
                  <a:outerShdw blurRad="38100" dist="38100" dir="2700000" algn="tl">
                    <a:srgbClr val="000000"/>
                  </a:outerShdw>
                </a:effectLst>
                <a:latin typeface="Times New Roman" charset="0"/>
              </a:rPr>
              <a:t>  Overall Enrollees			  	  30,022</a:t>
            </a:r>
          </a:p>
          <a:p>
            <a:pPr eaLnBrk="0" fontAlgn="base" hangingPunct="0">
              <a:spcBef>
                <a:spcPct val="0"/>
              </a:spcBef>
              <a:spcAft>
                <a:spcPct val="0"/>
              </a:spcAft>
              <a:buFont typeface="Wingdings" pitchFamily="2" charset="2"/>
              <a:buChar char="§"/>
              <a:defRPr/>
            </a:pPr>
            <a:r>
              <a:rPr lang="en-US" sz="2800" b="1" dirty="0">
                <a:solidFill>
                  <a:srgbClr val="FFFFFF"/>
                </a:solidFill>
                <a:effectLst>
                  <a:outerShdw blurRad="38100" dist="38100" dir="2700000" algn="tl">
                    <a:srgbClr val="000000"/>
                  </a:outerShdw>
                </a:effectLst>
                <a:latin typeface="Times New Roman" charset="0"/>
              </a:rPr>
              <a:t>  Total Unique Patients		 	  	  16,595</a:t>
            </a:r>
          </a:p>
          <a:p>
            <a:pPr eaLnBrk="0" fontAlgn="base" hangingPunct="0">
              <a:spcBef>
                <a:spcPct val="0"/>
              </a:spcBef>
              <a:spcAft>
                <a:spcPct val="0"/>
              </a:spcAft>
              <a:buFont typeface="Wingdings" pitchFamily="2" charset="2"/>
              <a:buChar char="§"/>
              <a:defRPr/>
            </a:pPr>
            <a:r>
              <a:rPr lang="en-US" sz="2800" b="1" dirty="0">
                <a:solidFill>
                  <a:srgbClr val="FFFFFF"/>
                </a:solidFill>
                <a:effectLst>
                  <a:outerShdw blurRad="38100" dist="38100" dir="2700000" algn="tl">
                    <a:srgbClr val="000000"/>
                  </a:outerShdw>
                </a:effectLst>
                <a:latin typeface="Times New Roman" charset="0"/>
              </a:rPr>
              <a:t>  VA Outpatient Clinic Visits          		170,281</a:t>
            </a:r>
          </a:p>
          <a:p>
            <a:pPr eaLnBrk="0" fontAlgn="base" hangingPunct="0">
              <a:spcBef>
                <a:spcPct val="0"/>
              </a:spcBef>
              <a:spcAft>
                <a:spcPct val="0"/>
              </a:spcAft>
              <a:defRPr/>
            </a:pPr>
            <a:r>
              <a:rPr lang="en-US" sz="2800" b="1" dirty="0">
                <a:solidFill>
                  <a:srgbClr val="FFFFFF"/>
                </a:solidFill>
                <a:effectLst>
                  <a:outerShdw blurRad="38100" dist="38100" dir="2700000" algn="tl">
                    <a:srgbClr val="000000"/>
                  </a:outerShdw>
                </a:effectLst>
                <a:latin typeface="Times New Roman" charset="0"/>
              </a:rPr>
              <a:t>	             </a:t>
            </a:r>
          </a:p>
        </p:txBody>
      </p:sp>
      <p:sp>
        <p:nvSpPr>
          <p:cNvPr id="9219" name="Text Box 3"/>
          <p:cNvSpPr txBox="1">
            <a:spLocks noChangeArrowheads="1"/>
          </p:cNvSpPr>
          <p:nvPr/>
        </p:nvSpPr>
        <p:spPr bwMode="auto">
          <a:xfrm>
            <a:off x="1676400" y="336550"/>
            <a:ext cx="6172200" cy="366713"/>
          </a:xfrm>
          <a:prstGeom prst="rect">
            <a:avLst/>
          </a:prstGeom>
          <a:noFill/>
          <a:ln w="9525">
            <a:noFill/>
            <a:miter lim="800000"/>
            <a:headEnd/>
            <a:tailEnd/>
          </a:ln>
        </p:spPr>
        <p:txBody>
          <a:bodyPr>
            <a:spAutoFit/>
          </a:bodyPr>
          <a:lstStyle/>
          <a:p>
            <a:pPr eaLnBrk="0" fontAlgn="base" hangingPunct="0">
              <a:spcBef>
                <a:spcPct val="0"/>
              </a:spcBef>
              <a:spcAft>
                <a:spcPct val="0"/>
              </a:spcAft>
            </a:pPr>
            <a:endParaRPr lang="en-US">
              <a:solidFill>
                <a:srgbClr val="000000"/>
              </a:solidFill>
              <a:latin typeface="Verdana" pitchFamily="34" charset="0"/>
            </a:endParaRPr>
          </a:p>
        </p:txBody>
      </p:sp>
      <p:sp>
        <p:nvSpPr>
          <p:cNvPr id="9220" name="Text Box 4"/>
          <p:cNvSpPr txBox="1">
            <a:spLocks noChangeArrowheads="1"/>
          </p:cNvSpPr>
          <p:nvPr/>
        </p:nvSpPr>
        <p:spPr bwMode="auto">
          <a:xfrm>
            <a:off x="2743200" y="152400"/>
            <a:ext cx="6096000" cy="1323439"/>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000" b="1" dirty="0">
                <a:solidFill>
                  <a:srgbClr val="CC9900"/>
                </a:solidFill>
                <a:latin typeface="Amerigo BT"/>
              </a:rPr>
              <a:t>Alaska VHA          Demographics</a:t>
            </a:r>
          </a:p>
        </p:txBody>
      </p:sp>
      <p:sp>
        <p:nvSpPr>
          <p:cNvPr id="4101" name="TextBox 4"/>
          <p:cNvSpPr txBox="1">
            <a:spLocks noChangeArrowheads="1"/>
          </p:cNvSpPr>
          <p:nvPr/>
        </p:nvSpPr>
        <p:spPr bwMode="auto">
          <a:xfrm>
            <a:off x="762000" y="6400800"/>
            <a:ext cx="6553200" cy="369888"/>
          </a:xfrm>
          <a:prstGeom prst="rect">
            <a:avLst/>
          </a:prstGeom>
          <a:noFill/>
          <a:ln w="9525">
            <a:noFill/>
            <a:miter lim="800000"/>
            <a:headEnd/>
            <a:tailEnd/>
          </a:ln>
        </p:spPr>
        <p:txBody>
          <a:bodyPr>
            <a:spAutoFit/>
          </a:bodyPr>
          <a:lstStyle/>
          <a:p>
            <a:pPr algn="ctr" fontAlgn="base">
              <a:spcBef>
                <a:spcPct val="0"/>
              </a:spcBef>
              <a:spcAft>
                <a:spcPct val="0"/>
              </a:spcAft>
              <a:defRPr/>
            </a:pPr>
            <a:r>
              <a:rPr lang="en-US" b="1" dirty="0">
                <a:solidFill>
                  <a:srgbClr val="FFFF66"/>
                </a:solidFill>
                <a:effectLst>
                  <a:outerShdw blurRad="38100" dist="38100" dir="2700000" algn="tl">
                    <a:srgbClr val="000000">
                      <a:alpha val="43137"/>
                    </a:srgbClr>
                  </a:outerShdw>
                </a:effectLst>
                <a:latin typeface="Times New Roman" pitchFamily="18" charset="0"/>
              </a:rPr>
              <a:t>38.8% Veteran Population enrolled – Market Penetration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H - Powerpoint - Template - 01 DEC 0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E7B7"/>
      </a:lt1>
      <a:dk2>
        <a:srgbClr val="000000"/>
      </a:dk2>
      <a:lt2>
        <a:srgbClr val="808080"/>
      </a:lt2>
      <a:accent1>
        <a:srgbClr val="00CC99"/>
      </a:accent1>
      <a:accent2>
        <a:srgbClr val="3333CC"/>
      </a:accent2>
      <a:accent3>
        <a:srgbClr val="FFF1D8"/>
      </a:accent3>
      <a:accent4>
        <a:srgbClr val="000000"/>
      </a:accent4>
      <a:accent5>
        <a:srgbClr val="AAE2CA"/>
      </a:accent5>
      <a:accent6>
        <a:srgbClr val="2D2DB9"/>
      </a:accent6>
      <a:hlink>
        <a:srgbClr val="CCCCFF"/>
      </a:hlink>
      <a:folHlink>
        <a:srgbClr val="B2B2B2"/>
      </a:folHlink>
    </a:clrScheme>
    <a:fontScheme name="Default Design">
      <a:majorFont>
        <a:latin typeface="Amerigo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2"/>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rgbClr val="FFFFFF"/>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E7B7"/>
    </a:lt1>
    <a:dk2>
      <a:srgbClr val="000000"/>
    </a:dk2>
    <a:lt2>
      <a:srgbClr val="808080"/>
    </a:lt2>
    <a:accent1>
      <a:srgbClr val="00CC99"/>
    </a:accent1>
    <a:accent2>
      <a:srgbClr val="3333CC"/>
    </a:accent2>
    <a:accent3>
      <a:srgbClr val="FFF1D8"/>
    </a:accent3>
    <a:accent4>
      <a:srgbClr val="000000"/>
    </a:accent4>
    <a:accent5>
      <a:srgbClr val="AAE2CA"/>
    </a:accent5>
    <a:accent6>
      <a:srgbClr val="2D2DB9"/>
    </a:accent6>
    <a:hlink>
      <a:srgbClr val="CCCCFF"/>
    </a:hlink>
    <a:folHlink>
      <a:srgbClr val="B2B2B2"/>
    </a:folHlink>
  </a:clrScheme>
  <a:fontScheme name="Default Design">
    <a:majorFont>
      <a:latin typeface="Amerigo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E7B7"/>
    </a:lt1>
    <a:dk2>
      <a:srgbClr val="000000"/>
    </a:dk2>
    <a:lt2>
      <a:srgbClr val="808080"/>
    </a:lt2>
    <a:accent1>
      <a:srgbClr val="00CC99"/>
    </a:accent1>
    <a:accent2>
      <a:srgbClr val="3333CC"/>
    </a:accent2>
    <a:accent3>
      <a:srgbClr val="FFF1D8"/>
    </a:accent3>
    <a:accent4>
      <a:srgbClr val="000000"/>
    </a:accent4>
    <a:accent5>
      <a:srgbClr val="AAE2CA"/>
    </a:accent5>
    <a:accent6>
      <a:srgbClr val="2D2DB9"/>
    </a:accent6>
    <a:hlink>
      <a:srgbClr val="CCCCFF"/>
    </a:hlink>
    <a:folHlink>
      <a:srgbClr val="B2B2B2"/>
    </a:folHlink>
  </a:clrScheme>
  <a:fontScheme name="Default Design">
    <a:majorFont>
      <a:latin typeface="Amerigo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E7B7"/>
    </a:lt1>
    <a:dk2>
      <a:srgbClr val="000000"/>
    </a:dk2>
    <a:lt2>
      <a:srgbClr val="808080"/>
    </a:lt2>
    <a:accent1>
      <a:srgbClr val="00CC99"/>
    </a:accent1>
    <a:accent2>
      <a:srgbClr val="3333CC"/>
    </a:accent2>
    <a:accent3>
      <a:srgbClr val="FFF1D8"/>
    </a:accent3>
    <a:accent4>
      <a:srgbClr val="000000"/>
    </a:accent4>
    <a:accent5>
      <a:srgbClr val="AAE2CA"/>
    </a:accent5>
    <a:accent6>
      <a:srgbClr val="2D2DB9"/>
    </a:accent6>
    <a:hlink>
      <a:srgbClr val="CCCCFF"/>
    </a:hlink>
    <a:folHlink>
      <a:srgbClr val="B2B2B2"/>
    </a:folHlink>
  </a:clrScheme>
  <a:fontScheme name="Default Design">
    <a:majorFont>
      <a:latin typeface="Amerigo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A140CFC184F5448777719291C43FFD" ma:contentTypeVersion="8" ma:contentTypeDescription="Create a new document." ma:contentTypeScope="" ma:versionID="3c40637d736b7e31a0fa88b3f5c444d0">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EAF8EA-2780-4EA7-A159-00E61E81FDAB}">
  <ds:schemaRef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5A0F94E7-3FAE-4776-ADA7-A65D7C8B4051}">
  <ds:schemaRefs>
    <ds:schemaRef ds:uri="http://schemas.microsoft.com/sharepoint/v3/contenttype/forms"/>
  </ds:schemaRefs>
</ds:datastoreItem>
</file>

<file path=customXml/itemProps3.xml><?xml version="1.0" encoding="utf-8"?>
<ds:datastoreItem xmlns:ds="http://schemas.openxmlformats.org/officeDocument/2006/customXml" ds:itemID="{F60915D7-F4ED-4E90-9347-8BE58F721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TotalTime>
  <Words>2510</Words>
  <Application>Microsoft Office PowerPoint</Application>
  <PresentationFormat>On-screen Show (4:3)</PresentationFormat>
  <Paragraphs>485</Paragraphs>
  <Slides>52</Slides>
  <Notes>11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56" baseType="lpstr">
      <vt:lpstr>ORH - Powerpoint - Template - 01 DEC 09</vt:lpstr>
      <vt:lpstr>Default Design</vt:lpstr>
      <vt:lpstr>37_Office Theme</vt:lpstr>
      <vt:lpstr>Presentation</vt:lpstr>
      <vt:lpstr>Welcome</vt:lpstr>
      <vt:lpstr>Why we are here today</vt:lpstr>
      <vt:lpstr>Differences in VHA, VBA, NCA and State</vt:lpstr>
      <vt:lpstr>Differences in VHA, VBA, NCA and State</vt:lpstr>
      <vt:lpstr>PowerPoint Presentation</vt:lpstr>
      <vt:lpstr>PowerPoint Presentation</vt:lpstr>
      <vt:lpstr>Department of Veteran Affairs  3 Administrations</vt:lpstr>
      <vt:lpstr>Other Department of Veterans Affairs Services in Alaska</vt:lpstr>
      <vt:lpstr>PowerPoint Presentation</vt:lpstr>
      <vt:lpstr>ALASKA VA WORKLOAD</vt:lpstr>
      <vt:lpstr>Alaska Veteran Population Distribution </vt:lpstr>
      <vt:lpstr>Sites of VA Care</vt:lpstr>
      <vt:lpstr>PowerPoint Presentation</vt:lpstr>
      <vt:lpstr>ELIGIBILITY</vt:lpstr>
      <vt:lpstr>Definition of Veteran for VA Purposes</vt:lpstr>
      <vt:lpstr>Recent Combat Veterans</vt:lpstr>
      <vt:lpstr>Enrollment </vt:lpstr>
      <vt:lpstr>Income Thresholds</vt:lpstr>
      <vt:lpstr>Copayment Charges for Certain Veterans</vt:lpstr>
      <vt:lpstr>Medication Copayments</vt:lpstr>
      <vt:lpstr>Medical Care Copayments</vt:lpstr>
      <vt:lpstr>VA Comprehensive                                Medical Benefits Package</vt:lpstr>
      <vt:lpstr>Medical Benefits Package</vt:lpstr>
      <vt:lpstr>VA Comprehensive                  Medical Benefits Package</vt:lpstr>
      <vt:lpstr>Beneficiary Travel Eligibility</vt:lpstr>
      <vt:lpstr>Veterans Transportation              Service (VTS) Grant</vt:lpstr>
      <vt:lpstr>VA PURCHASED CARE</vt:lpstr>
      <vt:lpstr>Alaska VA Healthcare System Delivery of Care</vt:lpstr>
      <vt:lpstr>Reasons Why VA                   Purchases Care</vt:lpstr>
      <vt:lpstr>Augmentation of VA in-house                capabilities and capacity</vt:lpstr>
      <vt:lpstr>Authorities Governing                       the Fee Program</vt:lpstr>
      <vt:lpstr>Overall Process</vt:lpstr>
      <vt:lpstr>Emergency Care</vt:lpstr>
      <vt:lpstr>  Operation Enduring Freedom/ Operation Iraqi Freedom/Operation New Dawn (OEF/OIF/OND)</vt:lpstr>
      <vt:lpstr>OEF/OIF PROGRAM MANAGER</vt:lpstr>
      <vt:lpstr>OEF/OIF  TRANSITION PATIENT ADVOCATE</vt:lpstr>
      <vt:lpstr>OEF/OIF/OND Veterans Access VA Care                           (September 11, 2001 – March 2012)</vt:lpstr>
      <vt:lpstr>PowerPoint Presentation</vt:lpstr>
      <vt:lpstr>WOMEN VETERANS </vt:lpstr>
      <vt:lpstr> Elizabeth Baltensperger, LCSW Women Veterans Program Manager</vt:lpstr>
      <vt:lpstr>PowerPoint Presentation</vt:lpstr>
      <vt:lpstr>Eliminating Homelessness</vt:lpstr>
      <vt:lpstr>Homeless Veterans Services</vt:lpstr>
      <vt:lpstr>Eliminate Homelessness</vt:lpstr>
      <vt:lpstr>Veterans Crisis Line</vt:lpstr>
      <vt:lpstr>RURAL HEALTH CARE </vt:lpstr>
      <vt:lpstr>RURAL HEALTH CARE</vt:lpstr>
      <vt:lpstr>PowerPoint Presentation</vt:lpstr>
      <vt:lpstr>TECHNOLOGY</vt:lpstr>
      <vt:lpstr>PowerPoint Presentation</vt:lpstr>
      <vt:lpstr>PowerPoint Presentation</vt:lpstr>
      <vt:lpstr>BREAK</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vhaslcbyersm</dc:creator>
  <cp:lastModifiedBy>Hall, Lindsay</cp:lastModifiedBy>
  <cp:revision>2</cp:revision>
  <dcterms:created xsi:type="dcterms:W3CDTF">2012-11-29T20:46:54Z</dcterms:created>
  <dcterms:modified xsi:type="dcterms:W3CDTF">2013-12-17T19:54:38Z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0x010100FBA140CFC184F5448777719291C43FFD</vt:lpwstr>
  </property>
</Properties>
</file>